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sldIdLst>
    <p:sldId id="262" r:id="rId2"/>
    <p:sldId id="263" r:id="rId3"/>
    <p:sldId id="282" r:id="rId4"/>
    <p:sldId id="265" r:id="rId5"/>
    <p:sldId id="264" r:id="rId6"/>
    <p:sldId id="267" r:id="rId7"/>
    <p:sldId id="296" r:id="rId8"/>
    <p:sldId id="275" r:id="rId9"/>
    <p:sldId id="269" r:id="rId10"/>
    <p:sldId id="271" r:id="rId11"/>
    <p:sldId id="273" r:id="rId12"/>
    <p:sldId id="279" r:id="rId13"/>
    <p:sldId id="291" r:id="rId14"/>
    <p:sldId id="294" r:id="rId15"/>
    <p:sldId id="295" r:id="rId16"/>
    <p:sldId id="288" r:id="rId17"/>
    <p:sldId id="292" r:id="rId18"/>
  </p:sldIdLst>
  <p:sldSz cx="2400141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7F9"/>
    <a:srgbClr val="FF7575"/>
    <a:srgbClr val="C0D9BC"/>
    <a:srgbClr val="BD613C"/>
    <a:srgbClr val="455C26"/>
    <a:srgbClr val="673059"/>
    <a:srgbClr val="F1BAA1"/>
    <a:srgbClr val="385723"/>
    <a:srgbClr val="BCAF4D"/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DBE2E-721B-42C4-B732-28FC5652AD2A}" v="2" dt="2023-06-15T02:52:5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9" autoAdjust="0"/>
    <p:restoredTop sz="94660"/>
  </p:normalViewPr>
  <p:slideViewPr>
    <p:cSldViewPr snapToGrid="0">
      <p:cViewPr varScale="1">
        <p:scale>
          <a:sx n="31" d="100"/>
          <a:sy n="31" d="100"/>
        </p:scale>
        <p:origin x="16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an Liang, Leon Wee" userId="c9de1510-83ba-4666-83a5-a48e071beceb" providerId="ADAL" clId="{B7DDBE2E-721B-42C4-B732-28FC5652AD2A}"/>
    <pc:docChg chg="custSel modSld">
      <pc:chgData name="Yuan Liang, Leon Wee" userId="c9de1510-83ba-4666-83a5-a48e071beceb" providerId="ADAL" clId="{B7DDBE2E-721B-42C4-B732-28FC5652AD2A}" dt="2023-06-15T02:57:06.956" v="268" actId="14100"/>
      <pc:docMkLst>
        <pc:docMk/>
      </pc:docMkLst>
      <pc:sldChg chg="addSp modSp mod">
        <pc:chgData name="Yuan Liang, Leon Wee" userId="c9de1510-83ba-4666-83a5-a48e071beceb" providerId="ADAL" clId="{B7DDBE2E-721B-42C4-B732-28FC5652AD2A}" dt="2023-06-15T02:57:06.956" v="268" actId="14100"/>
        <pc:sldMkLst>
          <pc:docMk/>
          <pc:sldMk cId="636771170" sldId="265"/>
        </pc:sldMkLst>
        <pc:spChg chg="add mod">
          <ac:chgData name="Yuan Liang, Leon Wee" userId="c9de1510-83ba-4666-83a5-a48e071beceb" providerId="ADAL" clId="{B7DDBE2E-721B-42C4-B732-28FC5652AD2A}" dt="2023-06-15T02:56:25.492" v="265" actId="20577"/>
          <ac:spMkLst>
            <pc:docMk/>
            <pc:sldMk cId="636771170" sldId="265"/>
            <ac:spMk id="12" creationId="{CF20A3F7-8B7F-A588-B0FF-08E85E287C97}"/>
          </ac:spMkLst>
        </pc:spChg>
        <pc:grpChg chg="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7" creationId="{00000000-0000-0000-0000-000000000000}"/>
          </ac:grpSpMkLst>
        </pc:grpChg>
        <pc:grpChg chg="add mod">
          <ac:chgData name="Yuan Liang, Leon Wee" userId="c9de1510-83ba-4666-83a5-a48e071beceb" providerId="ADAL" clId="{B7DDBE2E-721B-42C4-B732-28FC5652AD2A}" dt="2023-06-15T02:27:33.011" v="4" actId="164"/>
          <ac:grpSpMkLst>
            <pc:docMk/>
            <pc:sldMk cId="636771170" sldId="265"/>
            <ac:grpSpMk id="10" creationId="{B666BF2E-E473-276B-8857-2825F3D700B5}"/>
          </ac:grpSpMkLst>
        </pc:grpChg>
        <pc:picChg chg="add mod">
          <ac:chgData name="Yuan Liang, Leon Wee" userId="c9de1510-83ba-4666-83a5-a48e071beceb" providerId="ADAL" clId="{B7DDBE2E-721B-42C4-B732-28FC5652AD2A}" dt="2023-06-15T02:27:33.011" v="4" actId="164"/>
          <ac:picMkLst>
            <pc:docMk/>
            <pc:sldMk cId="636771170" sldId="265"/>
            <ac:picMk id="9" creationId="{D050A19F-FA4F-598C-CAD4-A49BFCB0E206}"/>
          </ac:picMkLst>
        </pc:picChg>
        <pc:picChg chg="add mod">
          <ac:chgData name="Yuan Liang, Leon Wee" userId="c9de1510-83ba-4666-83a5-a48e071beceb" providerId="ADAL" clId="{B7DDBE2E-721B-42C4-B732-28FC5652AD2A}" dt="2023-06-15T02:57:06.956" v="268" actId="14100"/>
          <ac:picMkLst>
            <pc:docMk/>
            <pc:sldMk cId="636771170" sldId="265"/>
            <ac:picMk id="15" creationId="{BBAA9AE8-F2C2-F344-28DA-16A3580D33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106" y="2945943"/>
            <a:ext cx="20401201" cy="6266897"/>
          </a:xfrm>
        </p:spPr>
        <p:txBody>
          <a:bodyPr anchor="b"/>
          <a:lstStyle>
            <a:lvl1pPr algn="ctr"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0177" y="9454516"/>
            <a:ext cx="18001060" cy="4345992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059" indent="0" algn="ctr">
              <a:buNone/>
              <a:defRPr sz="5250"/>
            </a:lvl2pPr>
            <a:lvl3pPr marL="2400117" indent="0" algn="ctr">
              <a:buNone/>
              <a:defRPr sz="4725"/>
            </a:lvl3pPr>
            <a:lvl4pPr marL="3600176" indent="0" algn="ctr">
              <a:buNone/>
              <a:defRPr sz="4200"/>
            </a:lvl4pPr>
            <a:lvl5pPr marL="4800234" indent="0" algn="ctr">
              <a:buNone/>
              <a:defRPr sz="4200"/>
            </a:lvl5pPr>
            <a:lvl6pPr marL="6000293" indent="0" algn="ctr">
              <a:buNone/>
              <a:defRPr sz="4200"/>
            </a:lvl6pPr>
            <a:lvl7pPr marL="7200351" indent="0" algn="ctr">
              <a:buNone/>
              <a:defRPr sz="4200"/>
            </a:lvl7pPr>
            <a:lvl8pPr marL="8400410" indent="0" algn="ctr">
              <a:buNone/>
              <a:defRPr sz="4200"/>
            </a:lvl8pPr>
            <a:lvl9pPr marL="9600468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949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33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176012" y="958369"/>
            <a:ext cx="5175305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0099" y="958369"/>
            <a:ext cx="15225896" cy="1525473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53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98" y="4487671"/>
            <a:ext cx="20701219" cy="7487774"/>
          </a:xfrm>
        </p:spPr>
        <p:txBody>
          <a:bodyPr anchor="b"/>
          <a:lstStyle>
            <a:lvl1pPr>
              <a:defRPr sz="157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98" y="12046282"/>
            <a:ext cx="20701219" cy="3937644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/>
                </a:solidFill>
              </a:defRPr>
            </a:lvl1pPr>
            <a:lvl2pPr marL="1200059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117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176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234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293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351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041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0468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7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97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50715" y="4791843"/>
            <a:ext cx="10200601" cy="114212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18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3" y="958373"/>
            <a:ext cx="20701219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226" y="4412664"/>
            <a:ext cx="10153721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226" y="6575242"/>
            <a:ext cx="10153721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0716" y="4412664"/>
            <a:ext cx="10203727" cy="2162578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059" indent="0">
              <a:buNone/>
              <a:defRPr sz="5250" b="1"/>
            </a:lvl2pPr>
            <a:lvl3pPr marL="2400117" indent="0">
              <a:buNone/>
              <a:defRPr sz="4725" b="1"/>
            </a:lvl3pPr>
            <a:lvl4pPr marL="3600176" indent="0">
              <a:buNone/>
              <a:defRPr sz="4200" b="1"/>
            </a:lvl4pPr>
            <a:lvl5pPr marL="4800234" indent="0">
              <a:buNone/>
              <a:defRPr sz="4200" b="1"/>
            </a:lvl5pPr>
            <a:lvl6pPr marL="6000293" indent="0">
              <a:buNone/>
              <a:defRPr sz="4200" b="1"/>
            </a:lvl6pPr>
            <a:lvl7pPr marL="7200351" indent="0">
              <a:buNone/>
              <a:defRPr sz="4200" b="1"/>
            </a:lvl7pPr>
            <a:lvl8pPr marL="8400410" indent="0">
              <a:buNone/>
              <a:defRPr sz="4200" b="1"/>
            </a:lvl8pPr>
            <a:lvl9pPr marL="9600468" indent="0">
              <a:buNone/>
              <a:defRPr sz="4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50716" y="6575242"/>
            <a:ext cx="10203727" cy="9671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574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8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28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3727" y="2591766"/>
            <a:ext cx="12150715" cy="12792138"/>
          </a:xfrm>
        </p:spPr>
        <p:txBody>
          <a:bodyPr/>
          <a:lstStyle>
            <a:lvl1pPr>
              <a:defRPr sz="8399"/>
            </a:lvl1pPr>
            <a:lvl2pPr>
              <a:defRPr sz="7349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9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224" y="1200044"/>
            <a:ext cx="7741080" cy="4200155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03727" y="2591766"/>
            <a:ext cx="12150715" cy="12792138"/>
          </a:xfrm>
        </p:spPr>
        <p:txBody>
          <a:bodyPr anchor="t"/>
          <a:lstStyle>
            <a:lvl1pPr marL="0" indent="0">
              <a:buNone/>
              <a:defRPr sz="8399"/>
            </a:lvl1pPr>
            <a:lvl2pPr marL="1200059" indent="0">
              <a:buNone/>
              <a:defRPr sz="7349"/>
            </a:lvl2pPr>
            <a:lvl3pPr marL="2400117" indent="0">
              <a:buNone/>
              <a:defRPr sz="6300"/>
            </a:lvl3pPr>
            <a:lvl4pPr marL="3600176" indent="0">
              <a:buNone/>
              <a:defRPr sz="5250"/>
            </a:lvl4pPr>
            <a:lvl5pPr marL="4800234" indent="0">
              <a:buNone/>
              <a:defRPr sz="5250"/>
            </a:lvl5pPr>
            <a:lvl6pPr marL="6000293" indent="0">
              <a:buNone/>
              <a:defRPr sz="5250"/>
            </a:lvl6pPr>
            <a:lvl7pPr marL="7200351" indent="0">
              <a:buNone/>
              <a:defRPr sz="5250"/>
            </a:lvl7pPr>
            <a:lvl8pPr marL="8400410" indent="0">
              <a:buNone/>
              <a:defRPr sz="5250"/>
            </a:lvl8pPr>
            <a:lvl9pPr marL="9600468" indent="0">
              <a:buNone/>
              <a:defRPr sz="5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3224" y="5400199"/>
            <a:ext cx="7741080" cy="10004536"/>
          </a:xfrm>
        </p:spPr>
        <p:txBody>
          <a:bodyPr/>
          <a:lstStyle>
            <a:lvl1pPr marL="0" indent="0">
              <a:buNone/>
              <a:defRPr sz="4200"/>
            </a:lvl1pPr>
            <a:lvl2pPr marL="1200059" indent="0">
              <a:buNone/>
              <a:defRPr sz="3675"/>
            </a:lvl2pPr>
            <a:lvl3pPr marL="2400117" indent="0">
              <a:buNone/>
              <a:defRPr sz="3150"/>
            </a:lvl3pPr>
            <a:lvl4pPr marL="3600176" indent="0">
              <a:buNone/>
              <a:defRPr sz="2625"/>
            </a:lvl4pPr>
            <a:lvl5pPr marL="4800234" indent="0">
              <a:buNone/>
              <a:defRPr sz="2625"/>
            </a:lvl5pPr>
            <a:lvl6pPr marL="6000293" indent="0">
              <a:buNone/>
              <a:defRPr sz="2625"/>
            </a:lvl6pPr>
            <a:lvl7pPr marL="7200351" indent="0">
              <a:buNone/>
              <a:defRPr sz="2625"/>
            </a:lvl7pPr>
            <a:lvl8pPr marL="8400410" indent="0">
              <a:buNone/>
              <a:defRPr sz="2625"/>
            </a:lvl8pPr>
            <a:lvl9pPr marL="9600468" indent="0">
              <a:buNone/>
              <a:defRPr sz="26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954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0097" y="958373"/>
            <a:ext cx="20701219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97" y="4791843"/>
            <a:ext cx="20701219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0097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44EF-BECD-41C8-BB44-E359A5F0E654}" type="datetimeFigureOut">
              <a:rPr lang="en-SG" smtClean="0"/>
              <a:t>15/11/2023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50468" y="16683952"/>
            <a:ext cx="8100477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50998" y="16683952"/>
            <a:ext cx="540031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058B-E1D8-43BE-B827-1C9EB86B4B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563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117" rtl="0" eaLnBrk="1" latinLnBrk="0" hangingPunct="1">
        <a:lnSpc>
          <a:spcPct val="90000"/>
        </a:lnSpc>
        <a:spcBef>
          <a:spcPct val="0"/>
        </a:spcBef>
        <a:buNone/>
        <a:defRPr sz="11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29" indent="-600029" algn="l" defTabSz="2400117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1pPr>
      <a:lvl2pPr marL="180008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146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205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264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322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381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0439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0498" indent="-600029" algn="l" defTabSz="240011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059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117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176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234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293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351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0410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0468" algn="l" defTabSz="2400117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hyperlink" Target="https://www.streetdirectory.com/sg/golden-mile-complex/5001-beach-road-199588/12858_15512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18" Type="http://schemas.microsoft.com/office/2007/relationships/hdphoto" Target="../media/hdphoto10.wdp"/><Relationship Id="rId26" Type="http://schemas.openxmlformats.org/officeDocument/2006/relationships/image" Target="../media/image46.jpg"/><Relationship Id="rId3" Type="http://schemas.microsoft.com/office/2007/relationships/hdphoto" Target="../media/hdphoto4.wdp"/><Relationship Id="rId21" Type="http://schemas.openxmlformats.org/officeDocument/2006/relationships/image" Target="../media/image41.jp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38.png"/><Relationship Id="rId25" Type="http://schemas.openxmlformats.org/officeDocument/2006/relationships/image" Target="../media/image45.jpg"/><Relationship Id="rId2" Type="http://schemas.openxmlformats.org/officeDocument/2006/relationships/image" Target="../media/image29.png"/><Relationship Id="rId16" Type="http://schemas.microsoft.com/office/2007/relationships/hdphoto" Target="../media/hdphoto9.wdp"/><Relationship Id="rId20" Type="http://schemas.openxmlformats.org/officeDocument/2006/relationships/image" Target="../media/image40.png"/><Relationship Id="rId29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24" Type="http://schemas.openxmlformats.org/officeDocument/2006/relationships/image" Target="../media/image44.jp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3.jpg"/><Relationship Id="rId28" Type="http://schemas.openxmlformats.org/officeDocument/2006/relationships/image" Target="../media/image48.jpg"/><Relationship Id="rId10" Type="http://schemas.microsoft.com/office/2007/relationships/hdphoto" Target="../media/hdphoto6.wdp"/><Relationship Id="rId19" Type="http://schemas.openxmlformats.org/officeDocument/2006/relationships/image" Target="../media/image39.png"/><Relationship Id="rId31" Type="http://schemas.openxmlformats.org/officeDocument/2006/relationships/image" Target="../media/image51.jp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microsoft.com/office/2007/relationships/hdphoto" Target="../media/hdphoto8.wdp"/><Relationship Id="rId22" Type="http://schemas.openxmlformats.org/officeDocument/2006/relationships/image" Target="../media/image42.jpg"/><Relationship Id="rId27" Type="http://schemas.openxmlformats.org/officeDocument/2006/relationships/image" Target="../media/image47.jpg"/><Relationship Id="rId30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ersoulvers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nersoulvers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67050" y="1001448"/>
            <a:ext cx="9199297" cy="4567826"/>
            <a:chOff x="6673905" y="6148851"/>
            <a:chExt cx="9199297" cy="45678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" b="17245"/>
            <a:stretch/>
          </p:blipFill>
          <p:spPr>
            <a:xfrm>
              <a:off x="6702211" y="6153516"/>
              <a:ext cx="9170991" cy="4554423"/>
            </a:xfrm>
            <a:prstGeom prst="rect">
              <a:avLst/>
            </a:prstGeom>
          </p:spPr>
        </p:pic>
        <p:sp>
          <p:nvSpPr>
            <p:cNvPr id="27" name="Flowchart: Manual Input 26"/>
            <p:cNvSpPr/>
            <p:nvPr/>
          </p:nvSpPr>
          <p:spPr>
            <a:xfrm rot="5400000">
              <a:off x="7162878" y="5669368"/>
              <a:ext cx="4558336" cy="5536281"/>
            </a:xfrm>
            <a:prstGeom prst="flowChartManualInpu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607" y="6948232"/>
              <a:ext cx="2525339" cy="225596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043415" y="7260683"/>
              <a:ext cx="1701331" cy="1544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DINING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IN THE </a:t>
              </a:r>
            </a:p>
            <a:p>
              <a:pPr algn="ctr"/>
              <a:r>
                <a:rPr lang="en-SG" sz="3000" smtClean="0">
                  <a:solidFill>
                    <a:srgbClr val="FF5050"/>
                  </a:solidFill>
                  <a:latin typeface="Bauhaus 93" panose="04030905020B02020C02" pitchFamily="82" charset="0"/>
                </a:rPr>
                <a:t>DARK</a:t>
              </a:r>
              <a:endParaRPr lang="en-SG" sz="3000">
                <a:solidFill>
                  <a:srgbClr val="FF5050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859992" y="6414899"/>
              <a:ext cx="2034089" cy="22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smtClean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SOUL VERSE PRESENTS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876268" y="9395172"/>
              <a:ext cx="1696726" cy="77228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28-38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30-40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8595912" y="9395172"/>
              <a:ext cx="1696726" cy="73866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  <a:endParaRPr lang="en-SG" sz="1400">
                <a:solidFill>
                  <a:srgbClr val="FFC97F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 2023 (Sun)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to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8pm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10315558" y="9395172"/>
              <a:ext cx="1696726" cy="99753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1400" smtClean="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</a:t>
              </a:r>
              <a:r>
                <a:rPr lang="en-SG" sz="1400">
                  <a:solidFill>
                    <a:srgbClr val="FFC97F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: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14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</a:t>
              </a:r>
              <a:r>
                <a:rPr lang="en-SG" sz="14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en-SG" sz="14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876268" y="10361158"/>
              <a:ext cx="2754802" cy="2252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80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includes 8 course dinner and one-to-one rotation</a:t>
              </a:r>
            </a:p>
          </p:txBody>
        </p:sp>
        <p:sp>
          <p:nvSpPr>
            <p:cNvPr id="217" name="Parallelogram 216"/>
            <p:cNvSpPr/>
            <p:nvPr/>
          </p:nvSpPr>
          <p:spPr>
            <a:xfrm flipV="1">
              <a:off x="10849233" y="6148851"/>
              <a:ext cx="1699601" cy="1691679"/>
            </a:xfrm>
            <a:prstGeom prst="parallelogram">
              <a:avLst/>
            </a:prstGeom>
            <a:solidFill>
              <a:srgbClr val="FF5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2" name="Parallelogram 221"/>
            <p:cNvSpPr/>
            <p:nvPr/>
          </p:nvSpPr>
          <p:spPr>
            <a:xfrm flipV="1">
              <a:off x="10506246" y="6152169"/>
              <a:ext cx="1723106" cy="1274475"/>
            </a:xfrm>
            <a:prstGeom prst="parallelogram">
              <a:avLst/>
            </a:prstGeom>
            <a:solidFill>
              <a:srgbClr val="FF5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23010" y="6204976"/>
              <a:ext cx="980813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13</a:t>
              </a:r>
              <a:r>
                <a:rPr lang="en-SG" sz="3000" smtClean="0">
                  <a:solidFill>
                    <a:srgbClr val="FFC97F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SG" sz="3000" smtClean="0">
                  <a:solidFill>
                    <a:schemeClr val="bg1">
                      <a:lumMod val="9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AUG</a:t>
              </a:r>
              <a:endParaRPr lang="en-SG" sz="300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762580" y="8076018"/>
              <a:ext cx="1527674" cy="1231733"/>
              <a:chOff x="-4029594" y="10642650"/>
              <a:chExt cx="1481159" cy="117811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66537" y="10642650"/>
                <a:ext cx="1341737" cy="117811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4029594" y="10896594"/>
                <a:ext cx="1481159" cy="618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Introductory</a:t>
                </a:r>
              </a:p>
              <a:p>
                <a:pPr algn="ctr"/>
                <a:r>
                  <a:rPr lang="en-SG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</a:p>
            </p:txBody>
          </p:sp>
        </p:grp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28687"/>
              </p:ext>
            </p:extLst>
          </p:nvPr>
        </p:nvGraphicFramePr>
        <p:xfrm>
          <a:off x="1295355" y="5728846"/>
          <a:ext cx="9822587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359">
                  <a:extLst>
                    <a:ext uri="{9D8B030D-6E8A-4147-A177-3AD203B41FA5}">
                      <a16:colId xmlns:a16="http://schemas.microsoft.com/office/drawing/2014/main" val="2146055699"/>
                    </a:ext>
                  </a:extLst>
                </a:gridCol>
                <a:gridCol w="1756228">
                  <a:extLst>
                    <a:ext uri="{9D8B030D-6E8A-4147-A177-3AD203B41FA5}">
                      <a16:colId xmlns:a16="http://schemas.microsoft.com/office/drawing/2014/main" val="2093861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 MANAGEMENT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Completion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1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Confirm date and availability of restaurant before creating event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Send event to Eventbrite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28 days</a:t>
                      </a:r>
                      <a:r>
                        <a:rPr lang="en-SG" sz="1600" b="1" u="sng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 advance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66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promo codes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Create two ticket types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5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smtClean="0">
                          <a:solidFill>
                            <a:schemeClr val="bg1"/>
                          </a:solidFill>
                        </a:rPr>
                        <a:t>Inform participants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en-SG" sz="1600" b="1" u="sng" baseline="0" smtClean="0">
                          <a:solidFill>
                            <a:srgbClr val="FF0000"/>
                          </a:solidFill>
                        </a:rPr>
                        <a:t>Monday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and </a:t>
                      </a:r>
                      <a:r>
                        <a:rPr lang="en-SG" sz="1600" b="1" u="sng" kern="1200" baseline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Saturday</a:t>
                      </a:r>
                      <a:r>
                        <a:rPr lang="en-SG" sz="1600" baseline="0" smtClean="0">
                          <a:solidFill>
                            <a:schemeClr val="bg1"/>
                          </a:solidFill>
                        </a:rPr>
                        <a:t> same week as the event date to remind them and to inform meeting place</a:t>
                      </a:r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50605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37559" y="13621188"/>
            <a:ext cx="4337885" cy="3860808"/>
            <a:chOff x="2247106" y="1685131"/>
            <a:chExt cx="19507200" cy="1463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106" y="1685131"/>
              <a:ext cx="19507200" cy="1463040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0275206" y="4267849"/>
              <a:ext cx="2685859" cy="20724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65098" y="5723314"/>
              <a:ext cx="5931893" cy="4759631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34835" y="2841361"/>
              <a:ext cx="7776600" cy="3498927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rtlCol="0">
              <a:spAutoFit/>
            </a:bodyPr>
            <a:lstStyle/>
            <a:p>
              <a:r>
                <a:rPr lang="en-SG" b="1" u="sng" smtClean="0">
                  <a:solidFill>
                    <a:schemeClr val="bg1"/>
                  </a:solidFill>
                </a:rPr>
                <a:t>Gentlemen</a:t>
              </a:r>
            </a:p>
            <a:p>
              <a:r>
                <a:rPr lang="en-SG" b="1" u="sng" smtClean="0">
                  <a:solidFill>
                    <a:schemeClr val="bg1"/>
                  </a:solidFill>
                </a:rPr>
                <a:t>Meet at Entrance</a:t>
              </a:r>
              <a:endParaRPr lang="en-SG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9086" y="13621187"/>
            <a:ext cx="3913817" cy="3860808"/>
            <a:chOff x="10888787" y="12399070"/>
            <a:chExt cx="3913817" cy="386080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8787" y="12399070"/>
              <a:ext cx="3913817" cy="3860808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 rot="19911420">
              <a:off x="12916800" y="13632781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6867" y="12418525"/>
              <a:ext cx="1985300" cy="116955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Alight at Nicholl Highway MRT.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Take Exit 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along the bridge.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Look out for the stairs that leads down to St. John HQ.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SG" sz="1000" smtClean="0">
                  <a:solidFill>
                    <a:schemeClr val="bg1"/>
                  </a:solidFill>
                </a:rPr>
                <a:t>Walk farther and you would reach Golden Mile Tower. </a:t>
              </a:r>
              <a:endParaRPr lang="en-SG" sz="100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 rot="19911420">
              <a:off x="12039788" y="15388375"/>
              <a:ext cx="919459" cy="531967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4456"/>
              </p:ext>
            </p:extLst>
          </p:nvPr>
        </p:nvGraphicFramePr>
        <p:xfrm>
          <a:off x="12730107" y="610622"/>
          <a:ext cx="10187784" cy="122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784">
                  <a:extLst>
                    <a:ext uri="{9D8B030D-6E8A-4147-A177-3AD203B41FA5}">
                      <a16:colId xmlns:a16="http://schemas.microsoft.com/office/drawing/2014/main" val="3136373459"/>
                    </a:ext>
                  </a:extLst>
                </a:gridCol>
              </a:tblGrid>
              <a:tr h="780176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200" smtClean="0">
                          <a:solidFill>
                            <a:schemeClr val="tx1"/>
                          </a:solidFill>
                        </a:rPr>
                        <a:t>EVENT EMAIL</a:t>
                      </a:r>
                      <a:r>
                        <a:rPr lang="en-SG" sz="32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SG" sz="320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59707"/>
                  </a:ext>
                </a:extLst>
              </a:tr>
              <a:tr h="4478787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Dear Participant,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Date / Time: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13 Aug (Sun) @ 6:00 pm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Place: Yorimichi Yakitori Izakaya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Verification doc: Singpass, driving licence, IC, etc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is a guide for those travelling from the train station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Jamaica G.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71076"/>
                  </a:ext>
                </a:extLst>
              </a:tr>
              <a:tr h="5172276">
                <a:tc>
                  <a:txBody>
                    <a:bodyPr/>
                    <a:lstStyle/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Hi Gents,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Thank you for being a part of our upcoming Dining in the Dark event! This message serves as a reminder. We look forward to providing you with a unique and memorable experience. See you soon!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Please meet our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 with an </a:t>
                      </a:r>
                      <a:r>
                        <a:rPr lang="en-US" sz="1600" b="0" i="1" u="sng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Inner Soul Verse</a:t>
                      </a:r>
                      <a:r>
                        <a:rPr lang="en-US" sz="1600" b="0" i="1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armband 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the entrance of the golden mile tower for registration and verification as depicted in the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photo.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For any issue on the day of the event, you can contact our staff @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87601459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 on 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Whatsapp</a:t>
                      </a:r>
                      <a:r>
                        <a:rPr lang="en-US" sz="1600" b="1" baseline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1" smtClean="0">
                          <a:solidFill>
                            <a:srgbClr val="FF0000"/>
                          </a:solidFill>
                        </a:rPr>
                        <a:t>https://wa.me/6587601459</a:t>
                      </a:r>
                    </a:p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2400117" rtl="0" eaLnBrk="1" latinLnBrk="0" hangingPunct="1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Date / Time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600" b="1" kern="120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13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Aug (Sun) @ 6:15 pm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Place: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Yorimichi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Yakitori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Izakaya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Address: 6001 Beach Rd, #01-02 GOLDEN MILE TOWER, Singapore 199589 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Verification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doc: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Singpass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driving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licence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, IC,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etc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Event Registration: Screen shot of ticket.</a:t>
                      </a:r>
                    </a:p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Below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is a guide for those travelling from the train station</a:t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6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Thanks,</a:t>
                      </a:r>
                    </a:p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Jamaica G</a:t>
                      </a:r>
                      <a:r>
                        <a:rPr lang="en-US" sz="1600" b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endParaRPr lang="en-US" sz="1600" b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600" b="0" smtClean="0">
                          <a:solidFill>
                            <a:schemeClr val="tx1"/>
                          </a:solidFill>
                          <a:hlinkClick r:id="rId7"/>
                        </a:rPr>
                        <a:t>https://www.streetdirectory.com/sg/golden-mile-complex/5001-beach-road-199588/12858_15512.html</a:t>
                      </a:r>
                      <a:endParaRPr lang="en-SG" sz="1600" b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2241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9" y="10812756"/>
            <a:ext cx="6815328" cy="38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13" y="4675236"/>
            <a:ext cx="9708768" cy="8354058"/>
          </a:xfrm>
          <a:prstGeom prst="rect">
            <a:avLst/>
          </a:prstGeom>
        </p:spPr>
      </p:pic>
      <p:pic>
        <p:nvPicPr>
          <p:cNvPr id="53" name="Picture 52"/>
          <p:cNvPicPr preferRelativeResize="0"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85773" y="-206789"/>
            <a:ext cx="9000000" cy="18000000"/>
          </a:xfrm>
          <a:prstGeom prst="rect">
            <a:avLst/>
          </a:prstGeom>
          <a:blipFill dpi="0" rotWithShape="1">
            <a:blip r:embed="rId6">
              <a:alphaModFix amt="82000"/>
            </a:blip>
            <a:srcRect/>
            <a:tile tx="0" ty="0" sx="100000" sy="100000" flip="none" algn="tl"/>
          </a:blip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111742" y="7097877"/>
            <a:ext cx="68425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The past a stepping stone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chapter awaits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second chance to connect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smtClean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A new future to greet</a:t>
            </a:r>
            <a:endParaRPr lang="en-US" altLang="zh-CN" sz="3600"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48670" y="9964109"/>
            <a:ext cx="2419029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5D7AA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Romantics seeking a second chance in love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81914" y="9964109"/>
            <a:ext cx="216000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Coming this Oct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56128" y="996410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5D7AA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49125" y="5237946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6282B5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649" y="6121465"/>
            <a:ext cx="359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>
                <a:solidFill>
                  <a:srgbClr val="6282B5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ENCORE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40703" y="5446889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887" y="6966105"/>
            <a:ext cx="7277595" cy="59191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327823" y="5118110"/>
            <a:ext cx="1440000" cy="1440000"/>
          </a:xfrm>
          <a:prstGeom prst="roundRect">
            <a:avLst/>
          </a:prstGeom>
          <a:noFill/>
          <a:ln w="76200">
            <a:solidFill>
              <a:srgbClr val="628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8779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ENCORE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593916" y="3802396"/>
            <a:ext cx="18000000" cy="90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20332">
                <a:srgbClr val="FFC000"/>
              </a:gs>
              <a:gs pos="90000">
                <a:srgbClr val="FFC000"/>
              </a:gs>
              <a:gs pos="100000">
                <a:schemeClr val="accent6"/>
              </a:gs>
              <a:gs pos="0">
                <a:schemeClr val="accent4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"/>
          <a:stretch/>
        </p:blipFill>
        <p:spPr>
          <a:xfrm>
            <a:off x="2616776" y="5600843"/>
            <a:ext cx="7339440" cy="719054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1770908" y="4145856"/>
            <a:ext cx="8796918" cy="865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577" y="6841146"/>
            <a:ext cx="2747865" cy="59612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199573" y="7156435"/>
            <a:ext cx="2672290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25-42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96603" y="10712632"/>
            <a:ext cx="258236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 smtClean="0">
              <a:solidFill>
                <a:srgbClr val="FF5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 Sept 2023</a:t>
            </a:r>
          </a:p>
          <a:p>
            <a:r>
              <a:rPr lang="en-SG" sz="2400" smtClean="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4pm – 7pm</a:t>
            </a:r>
            <a:endParaRPr lang="en-SG" sz="2400">
              <a:solidFill>
                <a:srgbClr val="426C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096649" y="8601910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42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8045" y="5010023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5050"/>
                </a:solidFill>
                <a:latin typeface="Bauhaus 93" panose="04030905020B02020C02" pitchFamily="82" charset="0"/>
              </a:rPr>
              <a:t>SING YOUR HEARTS OUT</a:t>
            </a:r>
            <a:endParaRPr lang="en-SG" sz="6000">
              <a:solidFill>
                <a:srgbClr val="FF5050"/>
              </a:solidFill>
              <a:latin typeface="Bauhaus 93" panose="04030905020B02020C02" pitchFamily="8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882698" y="4350770"/>
            <a:ext cx="211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>
                <a:solidFill>
                  <a:srgbClr val="FF5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140102" y="5920417"/>
            <a:ext cx="50436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rgbClr val="FF5050"/>
                </a:solidFill>
                <a:latin typeface="Bauhaus 93" panose="04030905020B02020C02" pitchFamily="82" charset="0"/>
              </a:rPr>
              <a:t>...And love will find its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767714" y="450749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09</a:t>
            </a:r>
          </a:p>
          <a:p>
            <a:pPr algn="ctr"/>
            <a:r>
              <a:rPr lang="en-SG" sz="3600" smtClean="0">
                <a:solidFill>
                  <a:srgbClr val="FF505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SEPT</a:t>
            </a:r>
            <a:endParaRPr lang="en-SG" sz="3600">
              <a:solidFill>
                <a:srgbClr val="FF505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846412" y="4387658"/>
            <a:ext cx="1440000" cy="1440000"/>
          </a:xfrm>
          <a:prstGeom prst="round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5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370" y="-325210"/>
            <a:ext cx="42226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KTV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596474" y="6998998"/>
            <a:ext cx="18000000" cy="9000000"/>
          </a:xfrm>
          <a:prstGeom prst="rect">
            <a:avLst/>
          </a:prstGeom>
          <a:solidFill>
            <a:srgbClr val="C0D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/>
          <p:cNvSpPr txBox="1"/>
          <p:nvPr/>
        </p:nvSpPr>
        <p:spPr>
          <a:xfrm>
            <a:off x="8655672" y="12108367"/>
            <a:ext cx="317626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25-40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</a:t>
            </a:r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04235" y="12108367"/>
            <a:ext cx="1982952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r>
              <a: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89725" y="8173729"/>
            <a:ext cx="1008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chemeClr val="accent6">
                    <a:lumMod val="50000"/>
                  </a:schemeClr>
                </a:solidFill>
                <a:latin typeface="Bauhaus 93" panose="04030905020B02020C02" pitchFamily="82" charset="0"/>
              </a:rPr>
              <a:t>GREEN HEARTS</a:t>
            </a:r>
            <a:endParaRPr lang="en-SG" sz="6000">
              <a:solidFill>
                <a:schemeClr val="accent6">
                  <a:lumMod val="5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954863" y="7602723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rgbClr val="85AA7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rgbClr val="85AA7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766392" y="9101435"/>
            <a:ext cx="74015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Find that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herbivore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who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shares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your values and love for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all </a:t>
            </a:r>
            <a:r>
              <a:rPr lang="en-US" altLang="zh-CN" sz="300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things plant-based. Elevate your romance with the power of plant-powered </a:t>
            </a:r>
            <a:r>
              <a:rPr lang="en-US" altLang="zh-CN" sz="3000" smtClean="0">
                <a:solidFill>
                  <a:schemeClr val="accent6">
                    <a:lumMod val="75000"/>
                  </a:schemeClr>
                </a:solidFill>
                <a:latin typeface="Bahnschrift Light Condensed" panose="020B0502040204020203" pitchFamily="34" charset="0"/>
              </a:rPr>
              <a:t>connections while savouring guilt-free vegan cuisine </a:t>
            </a:r>
            <a:endParaRPr lang="en-US" altLang="zh-CN" sz="3000">
              <a:solidFill>
                <a:schemeClr val="accent6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28" name="Picture 5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6"/>
          <a:stretch/>
        </p:blipFill>
        <p:spPr>
          <a:xfrm rot="10800000">
            <a:off x="3618022" y="6998997"/>
            <a:ext cx="5374235" cy="8924925"/>
          </a:xfrm>
          <a:prstGeom prst="rect">
            <a:avLst/>
          </a:prstGeom>
        </p:spPr>
      </p:pic>
      <p:sp>
        <p:nvSpPr>
          <p:cNvPr id="531" name="TextBox 530"/>
          <p:cNvSpPr txBox="1"/>
          <p:nvPr/>
        </p:nvSpPr>
        <p:spPr>
          <a:xfrm>
            <a:off x="19058154" y="778127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</a:t>
            </a:r>
          </a:p>
          <a:p>
            <a:pPr algn="ctr"/>
            <a:r>
              <a:rPr lang="en-SG" sz="3600" smtClean="0">
                <a:solidFill>
                  <a:srgbClr val="0070C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0070C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532" name="Rounded Rectangle 531"/>
          <p:cNvSpPr/>
          <p:nvPr/>
        </p:nvSpPr>
        <p:spPr>
          <a:xfrm>
            <a:off x="19136852" y="7661435"/>
            <a:ext cx="1440000" cy="144000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pic>
        <p:nvPicPr>
          <p:cNvPr id="540" name="Picture 5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161" y="10606607"/>
            <a:ext cx="8191340" cy="5277386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50000"/>
              </a:scheme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13387186" y="12108367"/>
            <a:ext cx="25259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</a:p>
          <a:p>
            <a:r>
              <a:rPr lang="en-SG" sz="2400" smtClean="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6pm – 8pm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7" name="Picture 5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9259" b="18000"/>
          <a:stretch/>
        </p:blipFill>
        <p:spPr>
          <a:xfrm>
            <a:off x="13163550" y="7188200"/>
            <a:ext cx="2365080" cy="2019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5370" y="-325210"/>
            <a:ext cx="761977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VEGAN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503904" y="2857169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4" name="Group 43"/>
          <p:cNvGrpSpPr/>
          <p:nvPr/>
        </p:nvGrpSpPr>
        <p:grpSpPr>
          <a:xfrm>
            <a:off x="3625778" y="2970629"/>
            <a:ext cx="17756252" cy="5695779"/>
            <a:chOff x="1678641" y="11214619"/>
            <a:chExt cx="18019137" cy="5780106"/>
          </a:xfrm>
        </p:grpSpPr>
        <p:grpSp>
          <p:nvGrpSpPr>
            <p:cNvPr id="45" name="Group 44"/>
            <p:cNvGrpSpPr/>
            <p:nvPr/>
          </p:nvGrpSpPr>
          <p:grpSpPr>
            <a:xfrm>
              <a:off x="1678641" y="11214621"/>
              <a:ext cx="18000000" cy="5780104"/>
              <a:chOff x="5803413" y="4004479"/>
              <a:chExt cx="9881087" cy="317298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3413" y="4004480"/>
                <a:ext cx="6744641" cy="216247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53497"/>
              <a:stretch/>
            </p:blipFill>
            <p:spPr>
              <a:xfrm rot="10800000">
                <a:off x="12548054" y="4004479"/>
                <a:ext cx="3136446" cy="2162477"/>
              </a:xfrm>
              <a:prstGeom prst="rect">
                <a:avLst/>
              </a:prstGeom>
            </p:spPr>
          </p:pic>
          <p:grpSp>
            <p:nvGrpSpPr>
              <p:cNvPr id="49" name="Group 48"/>
              <p:cNvGrpSpPr/>
              <p:nvPr/>
            </p:nvGrpSpPr>
            <p:grpSpPr>
              <a:xfrm>
                <a:off x="6110813" y="4032125"/>
                <a:ext cx="9421287" cy="3145338"/>
                <a:chOff x="10657723" y="11634095"/>
                <a:chExt cx="11271808" cy="376314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760" t="52805" r="61426"/>
                <a:stretch/>
              </p:blipFill>
              <p:spPr>
                <a:xfrm>
                  <a:off x="12296701" y="11759212"/>
                  <a:ext cx="1714501" cy="340174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46" t="53115" r="81457"/>
                <a:stretch/>
              </p:blipFill>
              <p:spPr>
                <a:xfrm>
                  <a:off x="10657723" y="11647825"/>
                  <a:ext cx="1447800" cy="374941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15" t="54982" r="23997"/>
                <a:stretch/>
              </p:blipFill>
              <p:spPr>
                <a:xfrm>
                  <a:off x="19594567" y="11709166"/>
                  <a:ext cx="1028701" cy="324489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54" t="55923" r="36018"/>
                <a:stretch/>
              </p:blipFill>
              <p:spPr>
                <a:xfrm>
                  <a:off x="16767606" y="11710382"/>
                  <a:ext cx="971551" cy="317703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95" t="52477" r="47788" b="10767"/>
                <a:stretch/>
              </p:blipFill>
              <p:spPr>
                <a:xfrm>
                  <a:off x="15116211" y="11771724"/>
                  <a:ext cx="1276351" cy="264930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190" t="52369" r="13722" b="528"/>
                <a:stretch/>
              </p:blipFill>
              <p:spPr>
                <a:xfrm>
                  <a:off x="18525756" y="11634096"/>
                  <a:ext cx="1028702" cy="33951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146" t="52088" r="1766" b="1321"/>
                <a:stretch/>
              </p:blipFill>
              <p:spPr>
                <a:xfrm>
                  <a:off x="20900830" y="11634095"/>
                  <a:ext cx="1028701" cy="335825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99" t="7024" r="7376" b="49006"/>
                <a:stretch/>
              </p:blipFill>
              <p:spPr>
                <a:xfrm>
                  <a:off x="15920375" y="11709167"/>
                  <a:ext cx="1032387" cy="316927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638" t="7740" r="19802" b="51881"/>
                <a:stretch/>
              </p:blipFill>
              <p:spPr>
                <a:xfrm>
                  <a:off x="17273436" y="11759213"/>
                  <a:ext cx="974758" cy="2910437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56" t="5862" r="30519" b="48598"/>
                <a:stretch/>
              </p:blipFill>
              <p:spPr>
                <a:xfrm>
                  <a:off x="14330911" y="11671632"/>
                  <a:ext cx="1032387" cy="3282423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784" t="7900" r="42091" b="50235"/>
                <a:stretch/>
              </p:blipFill>
              <p:spPr>
                <a:xfrm>
                  <a:off x="13627741" y="11684143"/>
                  <a:ext cx="1032387" cy="3017500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56" t="7444" r="54819" b="50235"/>
                <a:stretch/>
              </p:blipFill>
              <p:spPr>
                <a:xfrm>
                  <a:off x="17852416" y="11746702"/>
                  <a:ext cx="1032387" cy="3050385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20" t="5731" r="83142" b="51053"/>
                <a:stretch/>
              </p:blipFill>
              <p:spPr>
                <a:xfrm>
                  <a:off x="11749780" y="11708762"/>
                  <a:ext cx="799186" cy="3114892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70" t="5091" r="68705" b="49417"/>
                <a:stretch/>
              </p:blipFill>
              <p:spPr>
                <a:xfrm>
                  <a:off x="20225953" y="11634095"/>
                  <a:ext cx="980809" cy="311514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chemeClr val="tx1">
                      <a:alpha val="95000"/>
                    </a:schemeClr>
                  </a:outerShdw>
                </a:effectLst>
              </p:spPr>
            </p:pic>
          </p:grpSp>
        </p:grpSp>
        <p:sp>
          <p:nvSpPr>
            <p:cNvPr id="46" name="Rectangle 45"/>
            <p:cNvSpPr/>
            <p:nvPr/>
          </p:nvSpPr>
          <p:spPr>
            <a:xfrm>
              <a:off x="1697778" y="11214619"/>
              <a:ext cx="18000000" cy="494839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8965571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91539" y="7220160"/>
            <a:ext cx="0" cy="3746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85964" y="3685406"/>
            <a:ext cx="7024679" cy="2616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60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WOLF DOWN BUFFET</a:t>
            </a:r>
          </a:p>
          <a:p>
            <a:pPr algn="ctr"/>
            <a:endParaRPr lang="en-SG" sz="800" smtClean="0">
              <a:solidFill>
                <a:srgbClr val="E2CEA9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240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aroma and </a:t>
            </a:r>
            <a:r>
              <a:rPr lang="en-US" sz="2400" smtClean="0">
                <a:solidFill>
                  <a:srgbClr val="E2CEA9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flavors of yakitori</a:t>
            </a:r>
            <a:r>
              <a:rPr lang="en-US" sz="24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 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11729643" y="4273456"/>
            <a:ext cx="1597396" cy="1440000"/>
            <a:chOff x="19145549" y="3486990"/>
            <a:chExt cx="1597396" cy="1440000"/>
          </a:xfrm>
        </p:grpSpPr>
        <p:sp>
          <p:nvSpPr>
            <p:cNvPr id="98" name="TextBox 97"/>
            <p:cNvSpPr txBox="1"/>
            <p:nvPr/>
          </p:nvSpPr>
          <p:spPr>
            <a:xfrm>
              <a:off x="19145549" y="3606826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28</a:t>
              </a:r>
            </a:p>
            <a:p>
              <a:pPr algn="ctr"/>
              <a:r>
                <a:rPr lang="en-SG" sz="3600" smtClean="0">
                  <a:solidFill>
                    <a:schemeClr val="bg1">
                      <a:lumMod val="85000"/>
                    </a:schemeClr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Oct</a:t>
              </a:r>
              <a:endParaRPr lang="en-SG" sz="360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224247" y="3486990"/>
              <a:ext cx="1440000" cy="1440000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617666" y="4023960"/>
            <a:ext cx="7257427" cy="1938992"/>
            <a:chOff x="9471361" y="3823158"/>
            <a:chExt cx="7257427" cy="1938992"/>
          </a:xfrm>
        </p:grpSpPr>
        <p:sp>
          <p:nvSpPr>
            <p:cNvPr id="103" name="TextBox 102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rgbClr val="E2CE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-41738551" y="-18523750"/>
            <a:ext cx="18000000" cy="90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/>
          <p:cNvSpPr txBox="1"/>
          <p:nvPr/>
        </p:nvSpPr>
        <p:spPr>
          <a:xfrm>
            <a:off x="-29418466" y="-17923585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28</a:t>
            </a:r>
          </a:p>
          <a:p>
            <a:pPr algn="ctr"/>
            <a:r>
              <a:rPr lang="en-SG" sz="3600" smtClean="0">
                <a:solidFill>
                  <a:schemeClr val="bg1">
                    <a:lumMod val="85000"/>
                  </a:schemeClr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>
                  <a:lumMod val="85000"/>
                </a:schemeClr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-29339768" y="-18043421"/>
            <a:ext cx="1440000" cy="144000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863" y="-18232876"/>
            <a:ext cx="1802285" cy="2002538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41542440" y="-18276400"/>
            <a:ext cx="1808654" cy="8505301"/>
            <a:chOff x="14360751" y="-15989374"/>
            <a:chExt cx="6113123" cy="32499300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t="13731" r="62887" b="15003"/>
            <a:stretch/>
          </p:blipFill>
          <p:spPr>
            <a:xfrm>
              <a:off x="14360751" y="-15989374"/>
              <a:ext cx="6113123" cy="16249650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5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14" t="14194" r="7068" b="5195"/>
            <a:stretch/>
          </p:blipFill>
          <p:spPr>
            <a:xfrm>
              <a:off x="14360751" y="260276"/>
              <a:ext cx="6113123" cy="16249650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-25729949" y="-18276400"/>
            <a:ext cx="1809928" cy="8505301"/>
            <a:chOff x="7827098" y="7239476"/>
            <a:chExt cx="1955078" cy="9019700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3" t="31352" r="54831" b="28420"/>
            <a:stretch/>
          </p:blipFill>
          <p:spPr>
            <a:xfrm>
              <a:off x="7862590" y="9409284"/>
              <a:ext cx="1915200" cy="229179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7" b="38185"/>
            <a:stretch/>
          </p:blipFill>
          <p:spPr>
            <a:xfrm>
              <a:off x="7862590" y="11739477"/>
              <a:ext cx="1915200" cy="2243223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1" t="20068" r="18308" b="19040"/>
            <a:stretch/>
          </p:blipFill>
          <p:spPr>
            <a:xfrm>
              <a:off x="7827098" y="7239476"/>
              <a:ext cx="1915200" cy="216980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5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0" t="22769" r="20665" b="17571"/>
            <a:stretch/>
          </p:blipFill>
          <p:spPr>
            <a:xfrm>
              <a:off x="7862590" y="13963452"/>
              <a:ext cx="1919586" cy="2295724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8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9" t="9602" r="199" b="30489"/>
          <a:stretch/>
        </p:blipFill>
        <p:spPr>
          <a:xfrm>
            <a:off x="-39577038" y="-16096713"/>
            <a:ext cx="13676974" cy="632561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0814" y="-18276401"/>
            <a:ext cx="1250519" cy="212632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-37474068" y="-17491414"/>
            <a:ext cx="6863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4343"/>
                </a:solidFill>
                <a:latin typeface="Bauhaus 93" panose="04030905020B02020C02" pitchFamily="82" charset="0"/>
              </a:rPr>
              <a:t>Wolf Down Buffet</a:t>
            </a:r>
            <a:endParaRPr lang="en-SG" sz="6000">
              <a:solidFill>
                <a:srgbClr val="FF4343"/>
              </a:solidFill>
              <a:latin typeface="Bauhaus 93" panose="04030905020B02020C02" pitchFamily="82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-35920204" y="-12334731"/>
            <a:ext cx="7257427" cy="1938992"/>
            <a:chOff x="9471361" y="3823158"/>
            <a:chExt cx="7257427" cy="1938992"/>
          </a:xfrm>
        </p:grpSpPr>
        <p:sp>
          <p:nvSpPr>
            <p:cNvPr id="124" name="TextBox 123"/>
            <p:cNvSpPr txBox="1"/>
            <p:nvPr/>
          </p:nvSpPr>
          <p:spPr>
            <a:xfrm>
              <a:off x="9471361" y="3823158"/>
              <a:ext cx="274856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25-42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</a:t>
              </a:r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2219924" y="3823158"/>
              <a:ext cx="1982952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r>
                <a:rPr lang="en-SG" sz="240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4202875" y="3823158"/>
              <a:ext cx="2525913" cy="193899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400">
                  <a:solidFill>
                    <a:srgbClr val="FF4343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 Oct 2023</a:t>
              </a:r>
            </a:p>
            <a:p>
              <a:r>
                <a:rPr lang="en-SG" sz="2400" smtClean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6pm – 8pm</a:t>
              </a: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solidFill>
                  <a:srgbClr val="AA180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-37112727" y="-18232876"/>
            <a:ext cx="21128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</a:t>
            </a:r>
          </a:p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-38290653" y="-15439923"/>
            <a:ext cx="11998325" cy="2308324"/>
          </a:xfrm>
          <a:prstGeom prst="rect">
            <a:avLst/>
          </a:prstGeom>
          <a:solidFill>
            <a:schemeClr val="tx1"/>
          </a:solidFill>
          <a:ln w="50800" cap="rnd" cmpd="dbl">
            <a:solidFill>
              <a:srgbClr val="FF4343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Get ready</a:t>
            </a:r>
          </a:p>
          <a:p>
            <a:pPr algn="ctr"/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for an evening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of feasting and mingling to the </a:t>
            </a:r>
          </a:p>
          <a:p>
            <a:pPr algn="ctr"/>
            <a:r>
              <a:rPr lang="en-US" sz="3600" smtClean="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tantalizing </a:t>
            </a:r>
            <a:r>
              <a:rPr lang="en-US" sz="3600">
                <a:solidFill>
                  <a:srgbClr val="FF4343"/>
                </a:solidFill>
                <a:latin typeface="Permanent Marker" panose="02000000000000000000" pitchFamily="2" charset="0"/>
                <a:ea typeface="Permanent Marker" panose="02000000000000000000" pitchFamily="2" charset="0"/>
              </a:rPr>
              <a:t>aroma and flavors of yakitori. </a:t>
            </a:r>
            <a:endParaRPr lang="en-US" sz="3600" smtClean="0">
              <a:solidFill>
                <a:srgbClr val="FF4343"/>
              </a:solidFill>
              <a:latin typeface="Permanent Marker" panose="02000000000000000000" pitchFamily="2" charset="0"/>
              <a:ea typeface="Permanent Marker" panose="02000000000000000000" pitchFamily="2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16805" y="6778929"/>
            <a:ext cx="18000000" cy="5097011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6" name="TextBox 155"/>
          <p:cNvSpPr txBox="1"/>
          <p:nvPr/>
        </p:nvSpPr>
        <p:spPr>
          <a:xfrm>
            <a:off x="4114903" y="334980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chemeClr val="bg1">
                  <a:lumMod val="8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32664" y="8807080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671913" y="8160206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27039" y="7025242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428422" y="7117904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339940" y="9695709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13139" y="7025242"/>
            <a:ext cx="48061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652709" y="6932817"/>
            <a:ext cx="2108269" cy="1107996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2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buffet menu</a:t>
            </a:r>
          </a:p>
          <a:p>
            <a:pPr algn="ctr"/>
            <a:endParaRPr lang="en-SG" sz="1000" smtClean="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421" y="9251669"/>
            <a:ext cx="1802285" cy="20025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98" y="6783111"/>
            <a:ext cx="798839" cy="1358308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-11894778" y="11627385"/>
            <a:ext cx="2425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Men</a:t>
            </a:r>
          </a:p>
          <a:p>
            <a:endParaRPr lang="en-SG" sz="600" u="sng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Eel fried rice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fried rice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Mentaiko sphagetti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11894778" y="12883233"/>
            <a:ext cx="40110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Itamemon &amp; Nimono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Kurobuta gyoza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Beef tongue (Gyutan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Mushrooms (Kinoko Itame)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 fried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pork slices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Sitr-fried beef slices and vegetable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Stir-fried clams with enoki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Spicy beans in the pod with garlic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Boiled clams with clear soup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1894778" y="1771910"/>
            <a:ext cx="361028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Zensai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Century egg tofu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Marine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Barbequed dried squid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 leatherback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stringray fin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Raw octopus with wasabi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Japanese steamed beans in pod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Tamago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mentai tamago yaki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-11894778" y="9879097"/>
            <a:ext cx="3626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Salad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Potato 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>
                <a:latin typeface="Arial" panose="020B0604020202020204" pitchFamily="34" charset="0"/>
                <a:cs typeface="Arial" panose="020B0604020202020204" pitchFamily="34" charset="0"/>
              </a:rPr>
              <a:t>Sashimi </a:t>
            </a: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salad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Green lettuce, cabbage, carrot, cherry tomato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Kyuri miso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-11894778" y="4505083"/>
            <a:ext cx="1955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Fish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Salmon 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Saba Shioyaki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Grilled salmon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1894778" y="5760929"/>
            <a:ext cx="51139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u="sng" smtClean="0">
                <a:latin typeface="Arial Black" panose="020B0A04020102020204" pitchFamily="34" charset="0"/>
              </a:rPr>
              <a:t>Kushiyaki</a:t>
            </a:r>
          </a:p>
          <a:p>
            <a:endParaRPr lang="en-SG" sz="600" u="sng" smtClean="0">
              <a:latin typeface="Arial Black" panose="020B0A040201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tight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skin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gizzard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wings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Chicken hearts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Porkbelly with homemade miso sauce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Cherry tomato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Asparagus wrapped with sliced bacon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Golden mushroom wrapped with sliced pork belly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Quail eggs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Shitake mushroom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Garlic 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1600" smtClean="0">
                <a:latin typeface="Arial" panose="020B0604020202020204" pitchFamily="34" charset="0"/>
                <a:cs typeface="Arial" panose="020B0604020202020204" pitchFamily="34" charset="0"/>
              </a:rPr>
              <a:t>Sweet corn</a:t>
            </a:r>
            <a:endParaRPr lang="en-SG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52915" y="13640727"/>
            <a:ext cx="2383765" cy="4549702"/>
            <a:chOff x="3550408" y="-10101942"/>
            <a:chExt cx="2383765" cy="45497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38" b="17205"/>
            <a:stretch/>
          </p:blipFill>
          <p:spPr>
            <a:xfrm>
              <a:off x="3550408" y="-10101942"/>
              <a:ext cx="2383765" cy="33748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3"/>
            <a:stretch/>
          </p:blipFill>
          <p:spPr>
            <a:xfrm>
              <a:off x="3550408" y="-6768401"/>
              <a:ext cx="2383764" cy="121616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537994" y="14019424"/>
            <a:ext cx="2999912" cy="4136860"/>
            <a:chOff x="7259397" y="-9813760"/>
            <a:chExt cx="2999912" cy="41368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7531600"/>
              <a:ext cx="2990886" cy="1854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9397" y="-9813760"/>
              <a:ext cx="2999912" cy="2282160"/>
            </a:xfrm>
            <a:prstGeom prst="rect">
              <a:avLst/>
            </a:prstGeom>
          </p:spPr>
        </p:pic>
      </p:grpSp>
      <p:sp>
        <p:nvSpPr>
          <p:cNvPr id="167" name="Rectangle 166"/>
          <p:cNvSpPr/>
          <p:nvPr/>
        </p:nvSpPr>
        <p:spPr>
          <a:xfrm>
            <a:off x="3792108" y="13263277"/>
            <a:ext cx="18000000" cy="9000000"/>
          </a:xfrm>
          <a:prstGeom prst="rect">
            <a:avLst/>
          </a:prstGeom>
          <a:solidFill>
            <a:srgbClr val="E2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7626835" y="13561511"/>
            <a:ext cx="3950765" cy="7857049"/>
            <a:chOff x="10770089" y="-9348615"/>
            <a:chExt cx="2240649" cy="45506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9348615"/>
              <a:ext cx="2240649" cy="30592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089" y="-7791450"/>
              <a:ext cx="2240649" cy="2993436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209328" y="13608722"/>
            <a:ext cx="7776377" cy="7854068"/>
            <a:chOff x="8506821" y="-10133947"/>
            <a:chExt cx="7776377" cy="7854068"/>
          </a:xfrm>
        </p:grpSpPr>
        <p:grpSp>
          <p:nvGrpSpPr>
            <p:cNvPr id="21" name="Group 20"/>
            <p:cNvGrpSpPr/>
            <p:nvPr/>
          </p:nvGrpSpPr>
          <p:grpSpPr>
            <a:xfrm>
              <a:off x="8506821" y="-10133947"/>
              <a:ext cx="7774010" cy="7809839"/>
              <a:chOff x="15355167" y="-7070266"/>
              <a:chExt cx="5069759" cy="509312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270" b="17277"/>
              <a:stretch/>
            </p:blipFill>
            <p:spPr>
              <a:xfrm>
                <a:off x="18088445" y="-7070266"/>
                <a:ext cx="2336481" cy="326711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09" b="18582"/>
              <a:stretch/>
            </p:blipFill>
            <p:spPr>
              <a:xfrm>
                <a:off x="15355167" y="-5201463"/>
                <a:ext cx="2336481" cy="322432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7931" y="-5005452"/>
              <a:ext cx="3615267" cy="272557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386938" y="13713329"/>
            <a:ext cx="4097637" cy="7749461"/>
            <a:chOff x="-21711185" y="-8153400"/>
            <a:chExt cx="4495800" cy="850246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82"/>
            <a:stretch/>
          </p:blipFill>
          <p:spPr>
            <a:xfrm>
              <a:off x="-21711185" y="-8153400"/>
              <a:ext cx="4495800" cy="81167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11185" y="-1854927"/>
              <a:ext cx="4495800" cy="2203995"/>
            </a:xfrm>
            <a:prstGeom prst="rect">
              <a:avLst/>
            </a:prstGeom>
          </p:spPr>
        </p:pic>
      </p:grpSp>
      <p:sp>
        <p:nvSpPr>
          <p:cNvPr id="168" name="TextBox 167"/>
          <p:cNvSpPr txBox="1"/>
          <p:nvPr/>
        </p:nvSpPr>
        <p:spPr>
          <a:xfrm>
            <a:off x="9209328" y="14266995"/>
            <a:ext cx="3582778" cy="1569660"/>
          </a:xfrm>
          <a:prstGeom prst="rect">
            <a:avLst/>
          </a:prstGeom>
          <a:solidFill>
            <a:schemeClr val="tx1"/>
          </a:solidFill>
          <a:ln>
            <a:solidFill>
              <a:srgbClr val="E2CEA9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A la carte </a:t>
            </a:r>
          </a:p>
          <a:p>
            <a:pPr algn="ctr"/>
            <a:r>
              <a:rPr lang="en-SG" sz="480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b</a:t>
            </a:r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uffet menu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209328" y="13713329"/>
            <a:ext cx="3566753" cy="0"/>
          </a:xfrm>
          <a:prstGeom prst="line">
            <a:avLst/>
          </a:prstGeom>
          <a:ln w="1524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06885" y="11100610"/>
            <a:ext cx="17347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r>
              <a:rPr lang="en-SG" sz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water is included</a:t>
            </a:r>
            <a:r>
              <a:rPr lang="en-SG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SG" sz="14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439856" y="-878049"/>
            <a:ext cx="639277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WOLF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307382" y="6194442"/>
            <a:ext cx="18000000" cy="9000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/>
          <p:cNvGrpSpPr/>
          <p:nvPr/>
        </p:nvGrpSpPr>
        <p:grpSpPr>
          <a:xfrm>
            <a:off x="5472493" y="6504868"/>
            <a:ext cx="15834889" cy="8689574"/>
            <a:chOff x="4320829" y="7285826"/>
            <a:chExt cx="15834889" cy="868957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13" t="50850" r="32566"/>
            <a:stretch/>
          </p:blipFill>
          <p:spPr>
            <a:xfrm rot="12559778">
              <a:off x="8815674" y="7285826"/>
              <a:ext cx="1802674" cy="3730507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72" t="50850" r="31754"/>
            <a:stretch/>
          </p:blipFill>
          <p:spPr>
            <a:xfrm rot="9756919" flipH="1">
              <a:off x="12512613" y="7431875"/>
              <a:ext cx="1959429" cy="3730507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89" t="50850" r="14973"/>
            <a:stretch/>
          </p:blipFill>
          <p:spPr>
            <a:xfrm rot="3766849">
              <a:off x="6042438" y="12045007"/>
              <a:ext cx="1665514" cy="310875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FF434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4" t="50850" r="14165"/>
            <a:stretch/>
          </p:blipFill>
          <p:spPr>
            <a:xfrm rot="351419" flipH="1">
              <a:off x="4320829" y="9946743"/>
              <a:ext cx="1698171" cy="3108755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05" t="50850"/>
            <a:stretch/>
          </p:blipFill>
          <p:spPr>
            <a:xfrm rot="17193904">
              <a:off x="18150630" y="7940821"/>
              <a:ext cx="1201132" cy="2809045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57" t="50850"/>
            <a:stretch/>
          </p:blipFill>
          <p:spPr>
            <a:xfrm rot="13455724" flipH="1">
              <a:off x="17629376" y="10714917"/>
              <a:ext cx="1196893" cy="2809045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0" t="50127" r="85765" b="723"/>
            <a:stretch/>
          </p:blipFill>
          <p:spPr>
            <a:xfrm rot="1544231">
              <a:off x="13257868" y="13104592"/>
              <a:ext cx="1201132" cy="2809045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" t="50784" r="84771" b="66"/>
            <a:stretch/>
          </p:blipFill>
          <p:spPr>
            <a:xfrm rot="19228342" flipH="1">
              <a:off x="10693258" y="13166355"/>
              <a:ext cx="1196893" cy="2809045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C0D9B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1" t="52266" r="51324" b="13392"/>
            <a:stretch/>
          </p:blipFill>
          <p:spPr>
            <a:xfrm rot="19579879">
              <a:off x="17234437" y="13711308"/>
              <a:ext cx="1201132" cy="196271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90213" y="-654151"/>
            <a:ext cx="501291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HIKE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66722" r="1598"/>
          <a:stretch/>
        </p:blipFill>
        <p:spPr>
          <a:xfrm>
            <a:off x="4591050" y="4538636"/>
            <a:ext cx="17923800" cy="9000000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-19057312" y="-2490641"/>
            <a:ext cx="18000000" cy="9000000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50953" t="12541" r="16733" b="7959"/>
          <a:stretch/>
        </p:blipFill>
        <p:spPr>
          <a:xfrm>
            <a:off x="-4695334" y="-2490641"/>
            <a:ext cx="3638687" cy="9000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5566900" y="-2490641"/>
            <a:ext cx="10872000" cy="9000000"/>
            <a:chOff x="8444836" y="1875961"/>
            <a:chExt cx="10872000" cy="9000000"/>
          </a:xfrm>
        </p:grpSpPr>
        <p:pic>
          <p:nvPicPr>
            <p:cNvPr id="1026" name="Picture 2" descr="https://crafune.com/cdn/shop/files/hand.jpg?v=1675613988&amp;width=200%20200w,%20//crafune.com/cdn/shop/files/hand.jpg?v=1675613988&amp;width=300%20300w,%20//crafune.com/cdn/shop/files/hand.jpg?v=1675613988&amp;width=400%20400w,%20//crafune.com/cdn/shop/files/hand.jpg?v=1675613988&amp;width=500%20500w,%20//crafune.com/cdn/shop/files/hand.jpg?v=1675613988&amp;width=600%20600w,%20//crafune.com/cdn/shop/files/hand.jpg?v=1675613988&amp;width=700%20700w,%20//crafune.com/cdn/shop/files/hand.jpg?v=1675613988&amp;width=800%20800w,%20//crafune.com/cdn/shop/files/hand.jpg?v=1675613988&amp;width=1000%201000w,%20//crafune.com/cdn/shop/files/hand.jpg?v=1675613988&amp;width=1200%201200w,%20//crafune.com/cdn/shop/files/hand.jpg?v=1675613988&amp;width=1400%201400w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83" r="21308" b="5306"/>
            <a:stretch/>
          </p:blipFill>
          <p:spPr bwMode="auto">
            <a:xfrm>
              <a:off x="8445500" y="1875961"/>
              <a:ext cx="10870672" cy="90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8444836" y="1875961"/>
              <a:ext cx="10872000" cy="9000000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6645745" y="-2171904"/>
            <a:ext cx="1597396" cy="1440000"/>
            <a:chOff x="17582964" y="4198334"/>
            <a:chExt cx="1597396" cy="1440000"/>
          </a:xfrm>
        </p:grpSpPr>
        <p:sp>
          <p:nvSpPr>
            <p:cNvPr id="99" name="Rounded Rectangle 98"/>
            <p:cNvSpPr/>
            <p:nvPr/>
          </p:nvSpPr>
          <p:spPr>
            <a:xfrm>
              <a:off x="17661662" y="4198334"/>
              <a:ext cx="1440000" cy="1440000"/>
            </a:xfrm>
            <a:prstGeom prst="roundRect">
              <a:avLst/>
            </a:prstGeom>
            <a:solidFill>
              <a:schemeClr val="tx1">
                <a:alpha val="75000"/>
              </a:scheme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582964" y="431817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-15184766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28-45</a:t>
            </a:r>
            <a:endParaRPr lang="en-SG" sz="2400">
              <a:solidFill>
                <a:srgbClr val="AA18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-14781806" y="-390476"/>
            <a:ext cx="9448987" cy="461664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Leather Works Wonders</a:t>
            </a:r>
          </a:p>
          <a:p>
            <a:pPr algn="ctr"/>
            <a:r>
              <a:rPr lang="en-SG" sz="48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Workshop</a:t>
            </a:r>
          </a:p>
          <a:p>
            <a:pPr algn="ctr"/>
            <a:endParaRPr lang="en-US" sz="2400" smtClean="0">
              <a:solidFill>
                <a:srgbClr val="00B0F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workshop brings together singles who share a love for leatherworking. </a:t>
            </a:r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US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 </a:t>
            </a:r>
            <a:r>
              <a:rPr lang="en-US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guidance of skilled craftsmen, you'll learn the basic, select from a vibrant array of colors, and personalize your creations with hot </a:t>
            </a:r>
            <a:r>
              <a:rPr lang="en-US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stamping.</a:t>
            </a:r>
            <a:endParaRPr lang="en-SG" sz="800" smtClean="0">
              <a:solidFill>
                <a:srgbClr val="FF4343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-14880704" y="-590450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92D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92D05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7939435" y="4562409"/>
            <a:ext cx="2880000" cy="1569660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</a:t>
            </a:r>
            <a:endParaRPr lang="en-SG" sz="2400">
              <a:solidFill>
                <a:srgbClr val="92D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Crafune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</a:t>
            </a:r>
            <a:r>
              <a:rPr lang="en-SG" sz="2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Haji Ln, #02-01, Singapore 189231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1562100" y="4562409"/>
            <a:ext cx="2880000" cy="1200329"/>
          </a:xfrm>
          <a:prstGeom prst="rect">
            <a:avLst/>
          </a:prstGeom>
          <a:solidFill>
            <a:schemeClr val="tx1"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</a:t>
            </a:r>
            <a:r>
              <a:rPr lang="en-SG" sz="2400">
                <a:solidFill>
                  <a:srgbClr val="92D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7pm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9954" t="12541" r="49039" b="7959"/>
          <a:stretch/>
        </p:blipFill>
        <p:spPr>
          <a:xfrm>
            <a:off x="-19056920" y="-2490641"/>
            <a:ext cx="3491510" cy="90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 b="17920"/>
          <a:stretch/>
        </p:blipFill>
        <p:spPr>
          <a:xfrm>
            <a:off x="-19057312" y="7946794"/>
            <a:ext cx="18000000" cy="9033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7" r="59544" b="12031"/>
          <a:stretch/>
        </p:blipFill>
        <p:spPr>
          <a:xfrm>
            <a:off x="-6004481" y="12901749"/>
            <a:ext cx="4819035" cy="398234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-3032634" y="9028577"/>
            <a:ext cx="1597396" cy="1440000"/>
            <a:chOff x="18159513" y="10312455"/>
            <a:chExt cx="1597396" cy="1440000"/>
          </a:xfrm>
        </p:grpSpPr>
        <p:sp>
          <p:nvSpPr>
            <p:cNvPr id="45" name="Rounded Rectangle 44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rgbClr val="F1BAA1">
                <a:alpha val="85000"/>
              </a:srgbClr>
            </a:solidFill>
            <a:ln w="76200">
              <a:solidFill>
                <a:srgbClr val="FF4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25</a:t>
              </a:r>
            </a:p>
            <a:p>
              <a:pPr algn="ctr"/>
              <a:r>
                <a:rPr lang="en-SG" sz="36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-17943328" y="8693415"/>
            <a:ext cx="3608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smtClean="0">
                <a:solidFill>
                  <a:srgbClr val="FF4343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INNER SOUL VERSE PRESENTS</a:t>
            </a:r>
            <a:endParaRPr lang="en-SG" b="1">
              <a:solidFill>
                <a:srgbClr val="FF434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-6946357" y="9702091"/>
            <a:ext cx="2548534" cy="5262979"/>
          </a:xfrm>
          <a:prstGeom prst="rect">
            <a:avLst/>
          </a:prstGeom>
          <a:solidFill>
            <a:schemeClr val="tx1">
              <a:lumMod val="50000"/>
              <a:lumOff val="50000"/>
              <a:alpha val="0"/>
            </a:scheme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25-42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Gents: 28-45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Nov 2023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5pm –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7pm</a:t>
            </a:r>
          </a:p>
          <a:p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 smtClean="0">
                <a:solidFill>
                  <a:srgbClr val="FF4343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Five </a:t>
            </a:r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Dance Academy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Bugis Cube,</a:t>
            </a:r>
          </a:p>
          <a:p>
            <a:r>
              <a:rPr lang="en-SG" sz="240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#04-12 </a:t>
            </a:r>
          </a:p>
          <a:p>
            <a:r>
              <a:rPr lang="en-SG" sz="2400" smtClean="0">
                <a:solidFill>
                  <a:srgbClr val="FF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S188735</a:t>
            </a:r>
            <a:endParaRPr lang="en-SG" sz="2400">
              <a:solidFill>
                <a:srgbClr val="FF43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18852915" y="9043817"/>
            <a:ext cx="5181253" cy="5196843"/>
            <a:chOff x="2980497" y="10769021"/>
            <a:chExt cx="5181253" cy="5196843"/>
          </a:xfrm>
        </p:grpSpPr>
        <p:grpSp>
          <p:nvGrpSpPr>
            <p:cNvPr id="17" name="Group 16"/>
            <p:cNvGrpSpPr/>
            <p:nvPr/>
          </p:nvGrpSpPr>
          <p:grpSpPr>
            <a:xfrm>
              <a:off x="2980497" y="10769021"/>
              <a:ext cx="5181253" cy="5196843"/>
              <a:chOff x="-8361658" y="16632096"/>
              <a:chExt cx="3284181" cy="329406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-7907014" y="17106921"/>
                <a:ext cx="2374894" cy="2374894"/>
              </a:xfrm>
              <a:prstGeom prst="ellipse">
                <a:avLst/>
              </a:prstGeom>
              <a:solidFill>
                <a:srgbClr val="F1BAA1">
                  <a:alpha val="85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361658" y="16632096"/>
                <a:ext cx="3284181" cy="3294063"/>
              </a:xfrm>
              <a:prstGeom prst="rect">
                <a:avLst/>
              </a:prstGeom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3592362" y="12356566"/>
              <a:ext cx="4052601" cy="304698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Two Left</a:t>
              </a:r>
            </a:p>
            <a:p>
              <a:pPr algn="ctr"/>
              <a:r>
                <a:rPr lang="en-SG" sz="4800" smtClean="0">
                  <a:solidFill>
                    <a:srgbClr val="FF4343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480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  <a:p>
              <a:pPr algn="ctr"/>
              <a:endParaRPr lang="en-SG" sz="7200" smtClean="0">
                <a:solidFill>
                  <a:srgbClr val="FF4343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9" t="50707" b="2320"/>
          <a:stretch/>
        </p:blipFill>
        <p:spPr>
          <a:xfrm>
            <a:off x="-13957534" y="12861506"/>
            <a:ext cx="5370684" cy="39187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2870800" y="9702091"/>
            <a:ext cx="4626225" cy="3416320"/>
          </a:xfrm>
          <a:prstGeom prst="rect">
            <a:avLst/>
          </a:prstGeom>
          <a:solidFill>
            <a:schemeClr val="bg2">
              <a:lumMod val="25000"/>
              <a:alpha val="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Whether you're a seasoned dancer or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two-left-footed novice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rest assured that our dance is thoughtfully curated for this event. </a:t>
            </a:r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endParaRPr lang="en-SG" sz="2400" smtClean="0">
              <a:solidFill>
                <a:srgbClr val="FF4343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 </a:t>
            </a:r>
            <a:r>
              <a:rPr lang="en-SG" sz="240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need to worry about stepping on your partner's toes—we've got you </a:t>
            </a:r>
            <a:r>
              <a:rPr lang="en-SG" sz="2400" smtClean="0">
                <a:solidFill>
                  <a:srgbClr val="FF434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covered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3632"/>
          <a:stretch/>
        </p:blipFill>
        <p:spPr>
          <a:xfrm>
            <a:off x="17730118" y="4634049"/>
            <a:ext cx="3676419" cy="881953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-14525811" y="790532"/>
            <a:ext cx="902036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-17809222" y="11771898"/>
            <a:ext cx="3283411" cy="0"/>
          </a:xfrm>
          <a:prstGeom prst="line">
            <a:avLst/>
          </a:prstGeom>
          <a:ln w="38100">
            <a:solidFill>
              <a:srgbClr val="FF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0073444" y="6713467"/>
            <a:ext cx="6395577" cy="4640551"/>
            <a:chOff x="26044783" y="1874422"/>
            <a:chExt cx="6395577" cy="4640551"/>
          </a:xfrm>
        </p:grpSpPr>
        <p:sp>
          <p:nvSpPr>
            <p:cNvPr id="24" name="Rectangle 23"/>
            <p:cNvSpPr/>
            <p:nvPr/>
          </p:nvSpPr>
          <p:spPr>
            <a:xfrm>
              <a:off x="26044783" y="1874422"/>
              <a:ext cx="6395577" cy="4640551"/>
            </a:xfrm>
            <a:prstGeom prst="rect">
              <a:avLst/>
            </a:prstGeom>
            <a:solidFill>
              <a:schemeClr val="bg1"/>
            </a:solidFill>
            <a:ln w="76200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695963" y="2346910"/>
              <a:ext cx="5093215" cy="369557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708829" y="3225201"/>
              <a:ext cx="5067484" cy="193899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7200" smtClean="0">
                  <a:latin typeface="Bauhaus 93" panose="04030905020B02020C02" pitchFamily="82" charset="0"/>
                  <a:cs typeface="Arial" panose="020B0604020202020204" pitchFamily="34" charset="0"/>
                </a:rPr>
                <a:t>Ice Dreams</a:t>
              </a:r>
            </a:p>
            <a:p>
              <a:pPr algn="ctr"/>
              <a:r>
                <a:rPr lang="en-SG" sz="4800" smtClean="0">
                  <a:latin typeface="Bauhaus 93" panose="04030905020B02020C02" pitchFamily="82" charset="0"/>
                  <a:cs typeface="Arial" panose="020B0604020202020204" pitchFamily="34" charset="0"/>
                </a:rPr>
                <a:t>Workshop</a:t>
              </a:r>
              <a:endParaRPr lang="en-SG" sz="7200" smtClean="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6886311" y="4343400"/>
              <a:ext cx="45842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601978" y="5270941"/>
            <a:ext cx="1597396" cy="1440000"/>
            <a:chOff x="18159513" y="10312455"/>
            <a:chExt cx="1597396" cy="1440000"/>
          </a:xfrm>
        </p:grpSpPr>
        <p:sp>
          <p:nvSpPr>
            <p:cNvPr id="61" name="Rounded Rectangle 60"/>
            <p:cNvSpPr/>
            <p:nvPr/>
          </p:nvSpPr>
          <p:spPr>
            <a:xfrm>
              <a:off x="18191956" y="10312455"/>
              <a:ext cx="1440000" cy="144000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SG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159513" y="10432290"/>
              <a:ext cx="1597396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26</a:t>
              </a:r>
            </a:p>
            <a:p>
              <a:pPr algn="ctr"/>
              <a:r>
                <a:rPr lang="en-SG" sz="3600" smtClean="0">
                  <a:latin typeface="Bauhaus 93" panose="04030905020B02020C02" pitchFamily="82" charset="0"/>
                  <a:cs typeface="Arial" panose="020B0604020202020204" pitchFamily="34" charset="0"/>
                </a:rPr>
                <a:t>Nov</a:t>
              </a:r>
              <a:endParaRPr lang="en-SG" sz="3600"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148482" y="7111711"/>
            <a:ext cx="3112602" cy="5915972"/>
            <a:chOff x="48536266" y="1314467"/>
            <a:chExt cx="3112602" cy="5915972"/>
          </a:xfrm>
        </p:grpSpPr>
        <p:sp>
          <p:nvSpPr>
            <p:cNvPr id="68" name="Rectangle 67"/>
            <p:cNvSpPr/>
            <p:nvPr/>
          </p:nvSpPr>
          <p:spPr>
            <a:xfrm rot="5400000">
              <a:off x="47229568" y="2621165"/>
              <a:ext cx="5725997" cy="3112602"/>
            </a:xfrm>
            <a:prstGeom prst="rect">
              <a:avLst/>
            </a:prstGeom>
            <a:solidFill>
              <a:schemeClr val="bg1"/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652566" y="1598128"/>
              <a:ext cx="2880000" cy="563231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Ages: 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Ladies: 25-42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Gentlemen: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28-45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26 </a:t>
              </a:r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Nov 2023</a:t>
              </a:r>
            </a:p>
            <a:p>
              <a:pPr algn="ctr"/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pm </a:t>
              </a:r>
              <a:r>
                <a:rPr lang="en-SG" sz="2400">
                  <a:latin typeface="Arial" panose="020B0604020202020204" pitchFamily="34" charset="0"/>
                  <a:cs typeface="Arial" panose="020B0604020202020204" pitchFamily="34" charset="0"/>
                </a:rPr>
                <a:t>– </a:t>
              </a:r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3.30pm</a:t>
              </a:r>
            </a:p>
            <a:p>
              <a:pPr algn="ctr"/>
              <a:endParaRPr lang="en-SG" sz="240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latin typeface="Arial Black" panose="020B0A04020102020204" pitchFamily="34" charset="0"/>
                  <a:cs typeface="Arial" panose="020B0604020202020204" pitchFamily="34" charset="0"/>
                </a:rPr>
                <a:t>Where:</a:t>
              </a:r>
            </a:p>
            <a:p>
              <a:pPr algn="ctr"/>
              <a:r>
                <a:rPr lang="en-SG" sz="2400" smtClean="0">
                  <a:latin typeface="Arial" panose="020B0604020202020204" pitchFamily="34" charset="0"/>
                  <a:cs typeface="Arial" panose="020B0604020202020204" pitchFamily="34" charset="0"/>
                </a:rPr>
                <a:t>Ice Cream Chefs</a:t>
              </a:r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sv-SE" sz="2400">
                  <a:latin typeface="Arial" panose="020B0604020202020204" pitchFamily="34" charset="0"/>
                  <a:cs typeface="Arial" panose="020B0604020202020204" pitchFamily="34" charset="0"/>
                </a:rPr>
                <a:t>12 Jln Kuras, Singapore 577727</a:t>
              </a:r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SG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48778552" y="31283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8778552" y="4957151"/>
              <a:ext cx="2618348" cy="0"/>
            </a:xfrm>
            <a:prstGeom prst="line">
              <a:avLst/>
            </a:prstGeom>
            <a:ln w="76200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745370" y="-325210"/>
            <a:ext cx="80164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WORKS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806970" y="3201791"/>
            <a:ext cx="4445876" cy="3941379"/>
            <a:chOff x="357433" y="863360"/>
            <a:chExt cx="4445876" cy="3941379"/>
          </a:xfrm>
        </p:grpSpPr>
        <p:sp>
          <p:nvSpPr>
            <p:cNvPr id="6" name="Rectangle 5"/>
            <p:cNvSpPr/>
            <p:nvPr/>
          </p:nvSpPr>
          <p:spPr>
            <a:xfrm>
              <a:off x="357433" y="863360"/>
              <a:ext cx="4445876" cy="394137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58" t="29209" r="26408" b="29977"/>
            <a:stretch>
              <a:fillRect/>
            </a:stretch>
          </p:blipFill>
          <p:spPr>
            <a:xfrm>
              <a:off x="1386443" y="1842251"/>
              <a:ext cx="2239268" cy="1910655"/>
            </a:xfrm>
            <a:custGeom>
              <a:avLst/>
              <a:gdLst/>
              <a:ahLst/>
              <a:cxnLst/>
              <a:rect l="l" t="t" r="r" b="b"/>
              <a:pathLst>
                <a:path w="2239268" h="1910655">
                  <a:moveTo>
                    <a:pt x="1094482" y="1554956"/>
                  </a:moveTo>
                  <a:lnTo>
                    <a:pt x="1094482" y="1643658"/>
                  </a:lnTo>
                  <a:lnTo>
                    <a:pt x="1151335" y="1643658"/>
                  </a:lnTo>
                  <a:cubicBezTo>
                    <a:pt x="1157486" y="1643658"/>
                    <a:pt x="1169393" y="1641673"/>
                    <a:pt x="1187054" y="1637705"/>
                  </a:cubicBezTo>
                  <a:cubicBezTo>
                    <a:pt x="1195983" y="1635919"/>
                    <a:pt x="1203276" y="1631355"/>
                    <a:pt x="1208931" y="1624013"/>
                  </a:cubicBezTo>
                  <a:cubicBezTo>
                    <a:pt x="1214587" y="1616670"/>
                    <a:pt x="1217414" y="1608237"/>
                    <a:pt x="1217414" y="1598712"/>
                  </a:cubicBezTo>
                  <a:cubicBezTo>
                    <a:pt x="1217414" y="1584623"/>
                    <a:pt x="1212950" y="1573808"/>
                    <a:pt x="1204020" y="1566267"/>
                  </a:cubicBezTo>
                  <a:cubicBezTo>
                    <a:pt x="1195090" y="1558727"/>
                    <a:pt x="1178322" y="1554956"/>
                    <a:pt x="1153716" y="1554956"/>
                  </a:cubicBezTo>
                  <a:close/>
                  <a:moveTo>
                    <a:pt x="1871365" y="1466850"/>
                  </a:moveTo>
                  <a:lnTo>
                    <a:pt x="2232720" y="1466850"/>
                  </a:lnTo>
                  <a:lnTo>
                    <a:pt x="2232720" y="1560017"/>
                  </a:lnTo>
                  <a:lnTo>
                    <a:pt x="2006501" y="1560017"/>
                  </a:lnTo>
                  <a:lnTo>
                    <a:pt x="2006501" y="1629370"/>
                  </a:lnTo>
                  <a:lnTo>
                    <a:pt x="2216349" y="1629370"/>
                  </a:lnTo>
                  <a:lnTo>
                    <a:pt x="2216349" y="1718370"/>
                  </a:lnTo>
                  <a:lnTo>
                    <a:pt x="2006501" y="1718370"/>
                  </a:lnTo>
                  <a:lnTo>
                    <a:pt x="2006501" y="1804392"/>
                  </a:lnTo>
                  <a:lnTo>
                    <a:pt x="2239268" y="1804392"/>
                  </a:lnTo>
                  <a:lnTo>
                    <a:pt x="2239268" y="1903214"/>
                  </a:lnTo>
                  <a:lnTo>
                    <a:pt x="1871365" y="1903214"/>
                  </a:lnTo>
                  <a:close/>
                  <a:moveTo>
                    <a:pt x="959049" y="1466850"/>
                  </a:moveTo>
                  <a:lnTo>
                    <a:pt x="1183779" y="1466850"/>
                  </a:lnTo>
                  <a:cubicBezTo>
                    <a:pt x="1225451" y="1466850"/>
                    <a:pt x="1257300" y="1470422"/>
                    <a:pt x="1279327" y="1477566"/>
                  </a:cubicBezTo>
                  <a:cubicBezTo>
                    <a:pt x="1301354" y="1484710"/>
                    <a:pt x="1319114" y="1497955"/>
                    <a:pt x="1332608" y="1517303"/>
                  </a:cubicBezTo>
                  <a:cubicBezTo>
                    <a:pt x="1346101" y="1536651"/>
                    <a:pt x="1352848" y="1560215"/>
                    <a:pt x="1352848" y="1587996"/>
                  </a:cubicBezTo>
                  <a:cubicBezTo>
                    <a:pt x="1352848" y="1612206"/>
                    <a:pt x="1347686" y="1633091"/>
                    <a:pt x="1337361" y="1650653"/>
                  </a:cubicBezTo>
                  <a:cubicBezTo>
                    <a:pt x="1327036" y="1668215"/>
                    <a:pt x="1312840" y="1682452"/>
                    <a:pt x="1294773" y="1693367"/>
                  </a:cubicBezTo>
                  <a:cubicBezTo>
                    <a:pt x="1283257" y="1700312"/>
                    <a:pt x="1267472" y="1706067"/>
                    <a:pt x="1247417" y="1710631"/>
                  </a:cubicBezTo>
                  <a:cubicBezTo>
                    <a:pt x="1263478" y="1715995"/>
                    <a:pt x="1275178" y="1721357"/>
                    <a:pt x="1282518" y="1726718"/>
                  </a:cubicBezTo>
                  <a:cubicBezTo>
                    <a:pt x="1287475" y="1730293"/>
                    <a:pt x="1294664" y="1737940"/>
                    <a:pt x="1304084" y="1749658"/>
                  </a:cubicBezTo>
                  <a:cubicBezTo>
                    <a:pt x="1313503" y="1761377"/>
                    <a:pt x="1319799" y="1770414"/>
                    <a:pt x="1322971" y="1776771"/>
                  </a:cubicBezTo>
                  <a:lnTo>
                    <a:pt x="1388269" y="1903214"/>
                  </a:lnTo>
                  <a:lnTo>
                    <a:pt x="1235911" y="1903214"/>
                  </a:lnTo>
                  <a:lnTo>
                    <a:pt x="1163836" y="1769864"/>
                  </a:lnTo>
                  <a:cubicBezTo>
                    <a:pt x="1154708" y="1752600"/>
                    <a:pt x="1146572" y="1741388"/>
                    <a:pt x="1139429" y="1736229"/>
                  </a:cubicBezTo>
                  <a:cubicBezTo>
                    <a:pt x="1129705" y="1729482"/>
                    <a:pt x="1118692" y="1726109"/>
                    <a:pt x="1106389" y="1726109"/>
                  </a:cubicBezTo>
                  <a:lnTo>
                    <a:pt x="1094482" y="1726109"/>
                  </a:lnTo>
                  <a:lnTo>
                    <a:pt x="1094482" y="1903214"/>
                  </a:lnTo>
                  <a:lnTo>
                    <a:pt x="959049" y="1903214"/>
                  </a:lnTo>
                  <a:close/>
                  <a:moveTo>
                    <a:pt x="518815" y="1466850"/>
                  </a:moveTo>
                  <a:lnTo>
                    <a:pt x="880170" y="1466850"/>
                  </a:lnTo>
                  <a:lnTo>
                    <a:pt x="880170" y="1560017"/>
                  </a:lnTo>
                  <a:lnTo>
                    <a:pt x="653951" y="1560017"/>
                  </a:lnTo>
                  <a:lnTo>
                    <a:pt x="653951" y="1629370"/>
                  </a:lnTo>
                  <a:lnTo>
                    <a:pt x="863799" y="1629370"/>
                  </a:lnTo>
                  <a:lnTo>
                    <a:pt x="863799" y="1718370"/>
                  </a:lnTo>
                  <a:lnTo>
                    <a:pt x="653951" y="1718370"/>
                  </a:lnTo>
                  <a:lnTo>
                    <a:pt x="653951" y="1804392"/>
                  </a:lnTo>
                  <a:lnTo>
                    <a:pt x="886718" y="1804392"/>
                  </a:lnTo>
                  <a:lnTo>
                    <a:pt x="886718" y="1903214"/>
                  </a:lnTo>
                  <a:lnTo>
                    <a:pt x="518815" y="1903214"/>
                  </a:lnTo>
                  <a:close/>
                  <a:moveTo>
                    <a:pt x="0" y="1466850"/>
                  </a:moveTo>
                  <a:lnTo>
                    <a:pt x="140955" y="1466850"/>
                  </a:lnTo>
                  <a:lnTo>
                    <a:pt x="239167" y="1780877"/>
                  </a:lnTo>
                  <a:lnTo>
                    <a:pt x="336124" y="1466850"/>
                  </a:lnTo>
                  <a:lnTo>
                    <a:pt x="472976" y="1466850"/>
                  </a:lnTo>
                  <a:lnTo>
                    <a:pt x="310949" y="1903214"/>
                  </a:lnTo>
                  <a:lnTo>
                    <a:pt x="164800" y="1903214"/>
                  </a:lnTo>
                  <a:close/>
                  <a:moveTo>
                    <a:pt x="1611809" y="1459409"/>
                  </a:moveTo>
                  <a:cubicBezTo>
                    <a:pt x="1667570" y="1459409"/>
                    <a:pt x="1710085" y="1469777"/>
                    <a:pt x="1739355" y="1490514"/>
                  </a:cubicBezTo>
                  <a:cubicBezTo>
                    <a:pt x="1768624" y="1511250"/>
                    <a:pt x="1786037" y="1544241"/>
                    <a:pt x="1791594" y="1589485"/>
                  </a:cubicBezTo>
                  <a:lnTo>
                    <a:pt x="1664494" y="1596926"/>
                  </a:lnTo>
                  <a:cubicBezTo>
                    <a:pt x="1661121" y="1577281"/>
                    <a:pt x="1654027" y="1562993"/>
                    <a:pt x="1643212" y="1554063"/>
                  </a:cubicBezTo>
                  <a:cubicBezTo>
                    <a:pt x="1632397" y="1545134"/>
                    <a:pt x="1617464" y="1540669"/>
                    <a:pt x="1598414" y="1540669"/>
                  </a:cubicBezTo>
                  <a:cubicBezTo>
                    <a:pt x="1582738" y="1540669"/>
                    <a:pt x="1570931" y="1543993"/>
                    <a:pt x="1562994" y="1550640"/>
                  </a:cubicBezTo>
                  <a:cubicBezTo>
                    <a:pt x="1555056" y="1557288"/>
                    <a:pt x="1551087" y="1565374"/>
                    <a:pt x="1551087" y="1574899"/>
                  </a:cubicBezTo>
                  <a:cubicBezTo>
                    <a:pt x="1551087" y="1581845"/>
                    <a:pt x="1554361" y="1588096"/>
                    <a:pt x="1560910" y="1593652"/>
                  </a:cubicBezTo>
                  <a:cubicBezTo>
                    <a:pt x="1567260" y="1599406"/>
                    <a:pt x="1582341" y="1604764"/>
                    <a:pt x="1606154" y="1609725"/>
                  </a:cubicBezTo>
                  <a:cubicBezTo>
                    <a:pt x="1665090" y="1622425"/>
                    <a:pt x="1707307" y="1635274"/>
                    <a:pt x="1732806" y="1648272"/>
                  </a:cubicBezTo>
                  <a:cubicBezTo>
                    <a:pt x="1758306" y="1661269"/>
                    <a:pt x="1776860" y="1677392"/>
                    <a:pt x="1788468" y="1696641"/>
                  </a:cubicBezTo>
                  <a:cubicBezTo>
                    <a:pt x="1800077" y="1715889"/>
                    <a:pt x="1805881" y="1737420"/>
                    <a:pt x="1805881" y="1761232"/>
                  </a:cubicBezTo>
                  <a:cubicBezTo>
                    <a:pt x="1805881" y="1789212"/>
                    <a:pt x="1798142" y="1815008"/>
                    <a:pt x="1782664" y="1838623"/>
                  </a:cubicBezTo>
                  <a:cubicBezTo>
                    <a:pt x="1767186" y="1862237"/>
                    <a:pt x="1745556" y="1880146"/>
                    <a:pt x="1717775" y="1892350"/>
                  </a:cubicBezTo>
                  <a:cubicBezTo>
                    <a:pt x="1689993" y="1904554"/>
                    <a:pt x="1654969" y="1910655"/>
                    <a:pt x="1612702" y="1910655"/>
                  </a:cubicBezTo>
                  <a:cubicBezTo>
                    <a:pt x="1538486" y="1910655"/>
                    <a:pt x="1487091" y="1896368"/>
                    <a:pt x="1458516" y="1867793"/>
                  </a:cubicBezTo>
                  <a:cubicBezTo>
                    <a:pt x="1429941" y="1839218"/>
                    <a:pt x="1413768" y="1802904"/>
                    <a:pt x="1409998" y="1758851"/>
                  </a:cubicBezTo>
                  <a:lnTo>
                    <a:pt x="1538288" y="1750814"/>
                  </a:lnTo>
                  <a:cubicBezTo>
                    <a:pt x="1541066" y="1771650"/>
                    <a:pt x="1546722" y="1787525"/>
                    <a:pt x="1555254" y="1798439"/>
                  </a:cubicBezTo>
                  <a:cubicBezTo>
                    <a:pt x="1569145" y="1816100"/>
                    <a:pt x="1588989" y="1824930"/>
                    <a:pt x="1614786" y="1824930"/>
                  </a:cubicBezTo>
                  <a:cubicBezTo>
                    <a:pt x="1634034" y="1824930"/>
                    <a:pt x="1648867" y="1820416"/>
                    <a:pt x="1659285" y="1811387"/>
                  </a:cubicBezTo>
                  <a:cubicBezTo>
                    <a:pt x="1669703" y="1802358"/>
                    <a:pt x="1674912" y="1791891"/>
                    <a:pt x="1674912" y="1779985"/>
                  </a:cubicBezTo>
                  <a:cubicBezTo>
                    <a:pt x="1674912" y="1768674"/>
                    <a:pt x="1669951" y="1758553"/>
                    <a:pt x="1660029" y="1749624"/>
                  </a:cubicBezTo>
                  <a:cubicBezTo>
                    <a:pt x="1650108" y="1740694"/>
                    <a:pt x="1627089" y="1732260"/>
                    <a:pt x="1590973" y="1724323"/>
                  </a:cubicBezTo>
                  <a:cubicBezTo>
                    <a:pt x="1531839" y="1711027"/>
                    <a:pt x="1489671" y="1693367"/>
                    <a:pt x="1464469" y="1671340"/>
                  </a:cubicBezTo>
                  <a:cubicBezTo>
                    <a:pt x="1439069" y="1649313"/>
                    <a:pt x="1426369" y="1621234"/>
                    <a:pt x="1426369" y="1587103"/>
                  </a:cubicBezTo>
                  <a:cubicBezTo>
                    <a:pt x="1426369" y="1564680"/>
                    <a:pt x="1432868" y="1543497"/>
                    <a:pt x="1445866" y="1523554"/>
                  </a:cubicBezTo>
                  <a:cubicBezTo>
                    <a:pt x="1458863" y="1503611"/>
                    <a:pt x="1478410" y="1487934"/>
                    <a:pt x="1504504" y="1476524"/>
                  </a:cubicBezTo>
                  <a:cubicBezTo>
                    <a:pt x="1530598" y="1465114"/>
                    <a:pt x="1566367" y="1459409"/>
                    <a:pt x="1611809" y="1459409"/>
                  </a:cubicBezTo>
                  <a:close/>
                  <a:moveTo>
                    <a:pt x="793850" y="828080"/>
                  </a:moveTo>
                  <a:cubicBezTo>
                    <a:pt x="766664" y="828080"/>
                    <a:pt x="744836" y="837704"/>
                    <a:pt x="728365" y="856953"/>
                  </a:cubicBezTo>
                  <a:cubicBezTo>
                    <a:pt x="711895" y="876201"/>
                    <a:pt x="703660" y="908050"/>
                    <a:pt x="703660" y="952500"/>
                  </a:cubicBezTo>
                  <a:cubicBezTo>
                    <a:pt x="703660" y="996553"/>
                    <a:pt x="711845" y="1028204"/>
                    <a:pt x="728216" y="1047452"/>
                  </a:cubicBezTo>
                  <a:cubicBezTo>
                    <a:pt x="744588" y="1066701"/>
                    <a:pt x="766862" y="1076325"/>
                    <a:pt x="795040" y="1076325"/>
                  </a:cubicBezTo>
                  <a:cubicBezTo>
                    <a:pt x="824012" y="1076325"/>
                    <a:pt x="846436" y="1066899"/>
                    <a:pt x="862311" y="1048048"/>
                  </a:cubicBezTo>
                  <a:cubicBezTo>
                    <a:pt x="878186" y="1029196"/>
                    <a:pt x="886123" y="995363"/>
                    <a:pt x="886123" y="946547"/>
                  </a:cubicBezTo>
                  <a:cubicBezTo>
                    <a:pt x="886123" y="905470"/>
                    <a:pt x="877838" y="875457"/>
                    <a:pt x="861269" y="856506"/>
                  </a:cubicBezTo>
                  <a:cubicBezTo>
                    <a:pt x="844699" y="837555"/>
                    <a:pt x="822226" y="828080"/>
                    <a:pt x="793850" y="828080"/>
                  </a:cubicBezTo>
                  <a:close/>
                  <a:moveTo>
                    <a:pt x="1595438" y="733425"/>
                  </a:moveTo>
                  <a:lnTo>
                    <a:pt x="1730276" y="733425"/>
                  </a:lnTo>
                  <a:lnTo>
                    <a:pt x="1730276" y="1062335"/>
                  </a:lnTo>
                  <a:lnTo>
                    <a:pt x="1940719" y="1062335"/>
                  </a:lnTo>
                  <a:lnTo>
                    <a:pt x="1940719" y="1169789"/>
                  </a:lnTo>
                  <a:lnTo>
                    <a:pt x="1595438" y="1169789"/>
                  </a:lnTo>
                  <a:close/>
                  <a:moveTo>
                    <a:pt x="1090911" y="733425"/>
                  </a:moveTo>
                  <a:lnTo>
                    <a:pt x="1225451" y="733425"/>
                  </a:lnTo>
                  <a:lnTo>
                    <a:pt x="1225451" y="999595"/>
                  </a:lnTo>
                  <a:cubicBezTo>
                    <a:pt x="1225451" y="1023389"/>
                    <a:pt x="1232049" y="1041977"/>
                    <a:pt x="1245245" y="1055359"/>
                  </a:cubicBezTo>
                  <a:cubicBezTo>
                    <a:pt x="1258441" y="1068741"/>
                    <a:pt x="1276747" y="1075432"/>
                    <a:pt x="1300163" y="1075432"/>
                  </a:cubicBezTo>
                  <a:cubicBezTo>
                    <a:pt x="1323380" y="1075432"/>
                    <a:pt x="1341587" y="1068840"/>
                    <a:pt x="1354783" y="1055654"/>
                  </a:cubicBezTo>
                  <a:cubicBezTo>
                    <a:pt x="1367979" y="1042469"/>
                    <a:pt x="1374577" y="1023783"/>
                    <a:pt x="1374577" y="999595"/>
                  </a:cubicBezTo>
                  <a:lnTo>
                    <a:pt x="1374577" y="733425"/>
                  </a:lnTo>
                  <a:lnTo>
                    <a:pt x="1509118" y="733425"/>
                  </a:lnTo>
                  <a:lnTo>
                    <a:pt x="1509118" y="993405"/>
                  </a:lnTo>
                  <a:cubicBezTo>
                    <a:pt x="1509118" y="1019183"/>
                    <a:pt x="1505099" y="1043524"/>
                    <a:pt x="1497063" y="1066428"/>
                  </a:cubicBezTo>
                  <a:cubicBezTo>
                    <a:pt x="1489026" y="1089332"/>
                    <a:pt x="1476425" y="1109361"/>
                    <a:pt x="1459260" y="1126515"/>
                  </a:cubicBezTo>
                  <a:cubicBezTo>
                    <a:pt x="1442096" y="1143669"/>
                    <a:pt x="1424087" y="1155716"/>
                    <a:pt x="1405236" y="1162655"/>
                  </a:cubicBezTo>
                  <a:cubicBezTo>
                    <a:pt x="1379042" y="1172372"/>
                    <a:pt x="1347590" y="1177231"/>
                    <a:pt x="1310879" y="1177231"/>
                  </a:cubicBezTo>
                  <a:cubicBezTo>
                    <a:pt x="1289646" y="1177231"/>
                    <a:pt x="1266478" y="1175743"/>
                    <a:pt x="1241376" y="1172768"/>
                  </a:cubicBezTo>
                  <a:cubicBezTo>
                    <a:pt x="1216274" y="1169793"/>
                    <a:pt x="1195289" y="1163893"/>
                    <a:pt x="1178422" y="1155069"/>
                  </a:cubicBezTo>
                  <a:cubicBezTo>
                    <a:pt x="1161554" y="1146245"/>
                    <a:pt x="1146126" y="1133702"/>
                    <a:pt x="1132136" y="1117441"/>
                  </a:cubicBezTo>
                  <a:cubicBezTo>
                    <a:pt x="1118146" y="1101180"/>
                    <a:pt x="1108572" y="1084424"/>
                    <a:pt x="1103412" y="1067172"/>
                  </a:cubicBezTo>
                  <a:cubicBezTo>
                    <a:pt x="1095078" y="1039410"/>
                    <a:pt x="1090911" y="1014820"/>
                    <a:pt x="1090911" y="993405"/>
                  </a:cubicBezTo>
                  <a:close/>
                  <a:moveTo>
                    <a:pt x="794147" y="725984"/>
                  </a:moveTo>
                  <a:cubicBezTo>
                    <a:pt x="866775" y="725984"/>
                    <a:pt x="922735" y="745480"/>
                    <a:pt x="962026" y="784473"/>
                  </a:cubicBezTo>
                  <a:cubicBezTo>
                    <a:pt x="1001316" y="823466"/>
                    <a:pt x="1020961" y="878086"/>
                    <a:pt x="1020961" y="948333"/>
                  </a:cubicBezTo>
                  <a:cubicBezTo>
                    <a:pt x="1020961" y="999331"/>
                    <a:pt x="1012379" y="1041152"/>
                    <a:pt x="995214" y="1073795"/>
                  </a:cubicBezTo>
                  <a:cubicBezTo>
                    <a:pt x="978049" y="1106438"/>
                    <a:pt x="953244" y="1131838"/>
                    <a:pt x="920800" y="1149995"/>
                  </a:cubicBezTo>
                  <a:cubicBezTo>
                    <a:pt x="888356" y="1168152"/>
                    <a:pt x="847924" y="1177231"/>
                    <a:pt x="799505" y="1177231"/>
                  </a:cubicBezTo>
                  <a:cubicBezTo>
                    <a:pt x="750293" y="1177231"/>
                    <a:pt x="709563" y="1169392"/>
                    <a:pt x="677317" y="1153716"/>
                  </a:cubicBezTo>
                  <a:cubicBezTo>
                    <a:pt x="645071" y="1138039"/>
                    <a:pt x="618927" y="1113235"/>
                    <a:pt x="598885" y="1079302"/>
                  </a:cubicBezTo>
                  <a:cubicBezTo>
                    <a:pt x="578843" y="1045369"/>
                    <a:pt x="568822" y="1002903"/>
                    <a:pt x="568822" y="951905"/>
                  </a:cubicBezTo>
                  <a:cubicBezTo>
                    <a:pt x="568822" y="880666"/>
                    <a:pt x="588665" y="825203"/>
                    <a:pt x="628353" y="785515"/>
                  </a:cubicBezTo>
                  <a:cubicBezTo>
                    <a:pt x="668040" y="745827"/>
                    <a:pt x="723305" y="725984"/>
                    <a:pt x="794147" y="725984"/>
                  </a:cubicBezTo>
                  <a:close/>
                  <a:moveTo>
                    <a:pt x="325934" y="725984"/>
                  </a:moveTo>
                  <a:cubicBezTo>
                    <a:pt x="381695" y="725984"/>
                    <a:pt x="424210" y="736352"/>
                    <a:pt x="453480" y="757089"/>
                  </a:cubicBezTo>
                  <a:cubicBezTo>
                    <a:pt x="482749" y="777826"/>
                    <a:pt x="500162" y="810816"/>
                    <a:pt x="505718" y="856060"/>
                  </a:cubicBezTo>
                  <a:lnTo>
                    <a:pt x="378619" y="863501"/>
                  </a:lnTo>
                  <a:cubicBezTo>
                    <a:pt x="375246" y="843856"/>
                    <a:pt x="368152" y="829568"/>
                    <a:pt x="357337" y="820638"/>
                  </a:cubicBezTo>
                  <a:cubicBezTo>
                    <a:pt x="346522" y="811709"/>
                    <a:pt x="331590" y="807244"/>
                    <a:pt x="312540" y="807244"/>
                  </a:cubicBezTo>
                  <a:cubicBezTo>
                    <a:pt x="296863" y="807244"/>
                    <a:pt x="285056" y="810568"/>
                    <a:pt x="277118" y="817215"/>
                  </a:cubicBezTo>
                  <a:cubicBezTo>
                    <a:pt x="269181" y="823863"/>
                    <a:pt x="265212" y="831949"/>
                    <a:pt x="265212" y="841474"/>
                  </a:cubicBezTo>
                  <a:cubicBezTo>
                    <a:pt x="265212" y="848420"/>
                    <a:pt x="268486" y="854670"/>
                    <a:pt x="275035" y="860227"/>
                  </a:cubicBezTo>
                  <a:cubicBezTo>
                    <a:pt x="281385" y="865981"/>
                    <a:pt x="296466" y="871339"/>
                    <a:pt x="320279" y="876300"/>
                  </a:cubicBezTo>
                  <a:cubicBezTo>
                    <a:pt x="379215" y="889000"/>
                    <a:pt x="421432" y="901849"/>
                    <a:pt x="446931" y="914847"/>
                  </a:cubicBezTo>
                  <a:cubicBezTo>
                    <a:pt x="472430" y="927844"/>
                    <a:pt x="490984" y="943967"/>
                    <a:pt x="502593" y="963216"/>
                  </a:cubicBezTo>
                  <a:cubicBezTo>
                    <a:pt x="514202" y="982464"/>
                    <a:pt x="520006" y="1003995"/>
                    <a:pt x="520006" y="1027807"/>
                  </a:cubicBezTo>
                  <a:cubicBezTo>
                    <a:pt x="520006" y="1055787"/>
                    <a:pt x="512267" y="1081584"/>
                    <a:pt x="496789" y="1105198"/>
                  </a:cubicBezTo>
                  <a:cubicBezTo>
                    <a:pt x="481311" y="1128812"/>
                    <a:pt x="459681" y="1146721"/>
                    <a:pt x="431900" y="1158925"/>
                  </a:cubicBezTo>
                  <a:cubicBezTo>
                    <a:pt x="404118" y="1171129"/>
                    <a:pt x="369094" y="1177231"/>
                    <a:pt x="326827" y="1177231"/>
                  </a:cubicBezTo>
                  <a:cubicBezTo>
                    <a:pt x="252611" y="1177231"/>
                    <a:pt x="201216" y="1162943"/>
                    <a:pt x="172641" y="1134368"/>
                  </a:cubicBezTo>
                  <a:cubicBezTo>
                    <a:pt x="144066" y="1105793"/>
                    <a:pt x="127893" y="1069479"/>
                    <a:pt x="124123" y="1025426"/>
                  </a:cubicBezTo>
                  <a:lnTo>
                    <a:pt x="252413" y="1017389"/>
                  </a:lnTo>
                  <a:cubicBezTo>
                    <a:pt x="255191" y="1038225"/>
                    <a:pt x="260847" y="1054100"/>
                    <a:pt x="269379" y="1065014"/>
                  </a:cubicBezTo>
                  <a:cubicBezTo>
                    <a:pt x="283270" y="1082675"/>
                    <a:pt x="303114" y="1091506"/>
                    <a:pt x="328911" y="1091506"/>
                  </a:cubicBezTo>
                  <a:cubicBezTo>
                    <a:pt x="348159" y="1091506"/>
                    <a:pt x="362992" y="1086991"/>
                    <a:pt x="373410" y="1077962"/>
                  </a:cubicBezTo>
                  <a:cubicBezTo>
                    <a:pt x="383828" y="1068933"/>
                    <a:pt x="389037" y="1058466"/>
                    <a:pt x="389037" y="1046560"/>
                  </a:cubicBezTo>
                  <a:cubicBezTo>
                    <a:pt x="389037" y="1035249"/>
                    <a:pt x="384076" y="1025128"/>
                    <a:pt x="374154" y="1016199"/>
                  </a:cubicBezTo>
                  <a:cubicBezTo>
                    <a:pt x="364232" y="1007269"/>
                    <a:pt x="341214" y="998835"/>
                    <a:pt x="305098" y="990898"/>
                  </a:cubicBezTo>
                  <a:cubicBezTo>
                    <a:pt x="245964" y="977602"/>
                    <a:pt x="203796" y="959942"/>
                    <a:pt x="178594" y="937915"/>
                  </a:cubicBezTo>
                  <a:cubicBezTo>
                    <a:pt x="153194" y="915888"/>
                    <a:pt x="140494" y="887809"/>
                    <a:pt x="140494" y="853678"/>
                  </a:cubicBezTo>
                  <a:cubicBezTo>
                    <a:pt x="140494" y="831255"/>
                    <a:pt x="146993" y="810072"/>
                    <a:pt x="159991" y="790129"/>
                  </a:cubicBezTo>
                  <a:cubicBezTo>
                    <a:pt x="172988" y="770186"/>
                    <a:pt x="192534" y="754509"/>
                    <a:pt x="218629" y="743099"/>
                  </a:cubicBezTo>
                  <a:cubicBezTo>
                    <a:pt x="244724" y="731689"/>
                    <a:pt x="280492" y="725984"/>
                    <a:pt x="325934" y="725984"/>
                  </a:cubicBezTo>
                  <a:close/>
                  <a:moveTo>
                    <a:pt x="1923158" y="88106"/>
                  </a:moveTo>
                  <a:lnTo>
                    <a:pt x="1923158" y="176808"/>
                  </a:lnTo>
                  <a:lnTo>
                    <a:pt x="1980010" y="176808"/>
                  </a:lnTo>
                  <a:cubicBezTo>
                    <a:pt x="1986161" y="176808"/>
                    <a:pt x="1998068" y="174824"/>
                    <a:pt x="2015728" y="170855"/>
                  </a:cubicBezTo>
                  <a:cubicBezTo>
                    <a:pt x="2024658" y="169069"/>
                    <a:pt x="2031951" y="164505"/>
                    <a:pt x="2037606" y="157163"/>
                  </a:cubicBezTo>
                  <a:cubicBezTo>
                    <a:pt x="2043262" y="149820"/>
                    <a:pt x="2046090" y="141387"/>
                    <a:pt x="2046090" y="131862"/>
                  </a:cubicBezTo>
                  <a:cubicBezTo>
                    <a:pt x="2046090" y="117773"/>
                    <a:pt x="2041625" y="106958"/>
                    <a:pt x="2032695" y="99417"/>
                  </a:cubicBezTo>
                  <a:cubicBezTo>
                    <a:pt x="2023765" y="91877"/>
                    <a:pt x="2006997" y="88106"/>
                    <a:pt x="1982391" y="88106"/>
                  </a:cubicBezTo>
                  <a:close/>
                  <a:moveTo>
                    <a:pt x="1787724" y="0"/>
                  </a:moveTo>
                  <a:lnTo>
                    <a:pt x="2012454" y="0"/>
                  </a:lnTo>
                  <a:cubicBezTo>
                    <a:pt x="2054126" y="0"/>
                    <a:pt x="2085976" y="3572"/>
                    <a:pt x="2108002" y="10716"/>
                  </a:cubicBezTo>
                  <a:cubicBezTo>
                    <a:pt x="2130028" y="17860"/>
                    <a:pt x="2147789" y="31105"/>
                    <a:pt x="2161282" y="50453"/>
                  </a:cubicBezTo>
                  <a:cubicBezTo>
                    <a:pt x="2174776" y="69801"/>
                    <a:pt x="2181523" y="93365"/>
                    <a:pt x="2181523" y="121146"/>
                  </a:cubicBezTo>
                  <a:cubicBezTo>
                    <a:pt x="2181523" y="145356"/>
                    <a:pt x="2176361" y="166241"/>
                    <a:pt x="2166036" y="183803"/>
                  </a:cubicBezTo>
                  <a:cubicBezTo>
                    <a:pt x="2155711" y="201365"/>
                    <a:pt x="2141515" y="215603"/>
                    <a:pt x="2123448" y="226517"/>
                  </a:cubicBezTo>
                  <a:cubicBezTo>
                    <a:pt x="2111932" y="233462"/>
                    <a:pt x="2096147" y="239217"/>
                    <a:pt x="2076092" y="243781"/>
                  </a:cubicBezTo>
                  <a:cubicBezTo>
                    <a:pt x="2092154" y="249145"/>
                    <a:pt x="2103854" y="254507"/>
                    <a:pt x="2111192" y="259868"/>
                  </a:cubicBezTo>
                  <a:cubicBezTo>
                    <a:pt x="2116150" y="263443"/>
                    <a:pt x="2123339" y="271090"/>
                    <a:pt x="2132759" y="282808"/>
                  </a:cubicBezTo>
                  <a:cubicBezTo>
                    <a:pt x="2142178" y="294527"/>
                    <a:pt x="2148474" y="303565"/>
                    <a:pt x="2151646" y="309921"/>
                  </a:cubicBezTo>
                  <a:lnTo>
                    <a:pt x="2216944" y="436364"/>
                  </a:lnTo>
                  <a:lnTo>
                    <a:pt x="2064586" y="436364"/>
                  </a:lnTo>
                  <a:lnTo>
                    <a:pt x="1992511" y="303014"/>
                  </a:lnTo>
                  <a:cubicBezTo>
                    <a:pt x="1983383" y="285750"/>
                    <a:pt x="1975247" y="274538"/>
                    <a:pt x="1968104" y="269379"/>
                  </a:cubicBezTo>
                  <a:cubicBezTo>
                    <a:pt x="1958380" y="262632"/>
                    <a:pt x="1947367" y="259259"/>
                    <a:pt x="1935064" y="259259"/>
                  </a:cubicBezTo>
                  <a:lnTo>
                    <a:pt x="1923158" y="259259"/>
                  </a:lnTo>
                  <a:lnTo>
                    <a:pt x="1923158" y="436364"/>
                  </a:lnTo>
                  <a:lnTo>
                    <a:pt x="1787724" y="436364"/>
                  </a:lnTo>
                  <a:close/>
                  <a:moveTo>
                    <a:pt x="1347490" y="0"/>
                  </a:moveTo>
                  <a:lnTo>
                    <a:pt x="1708845" y="0"/>
                  </a:lnTo>
                  <a:lnTo>
                    <a:pt x="1708845" y="93167"/>
                  </a:lnTo>
                  <a:lnTo>
                    <a:pt x="1482626" y="93167"/>
                  </a:lnTo>
                  <a:lnTo>
                    <a:pt x="1482626" y="162520"/>
                  </a:lnTo>
                  <a:lnTo>
                    <a:pt x="1692474" y="162520"/>
                  </a:lnTo>
                  <a:lnTo>
                    <a:pt x="1692474" y="251520"/>
                  </a:lnTo>
                  <a:lnTo>
                    <a:pt x="1482626" y="251520"/>
                  </a:lnTo>
                  <a:lnTo>
                    <a:pt x="1482626" y="337542"/>
                  </a:lnTo>
                  <a:lnTo>
                    <a:pt x="1715394" y="337542"/>
                  </a:lnTo>
                  <a:lnTo>
                    <a:pt x="1715394" y="436364"/>
                  </a:lnTo>
                  <a:lnTo>
                    <a:pt x="1347490" y="436364"/>
                  </a:lnTo>
                  <a:close/>
                  <a:moveTo>
                    <a:pt x="843856" y="0"/>
                  </a:moveTo>
                  <a:lnTo>
                    <a:pt x="969764" y="0"/>
                  </a:lnTo>
                  <a:lnTo>
                    <a:pt x="1134071" y="241418"/>
                  </a:lnTo>
                  <a:lnTo>
                    <a:pt x="1134071" y="0"/>
                  </a:lnTo>
                  <a:lnTo>
                    <a:pt x="1261170" y="0"/>
                  </a:lnTo>
                  <a:lnTo>
                    <a:pt x="1261170" y="436364"/>
                  </a:lnTo>
                  <a:lnTo>
                    <a:pt x="1134071" y="436364"/>
                  </a:lnTo>
                  <a:lnTo>
                    <a:pt x="970658" y="196770"/>
                  </a:lnTo>
                  <a:lnTo>
                    <a:pt x="970658" y="436364"/>
                  </a:lnTo>
                  <a:lnTo>
                    <a:pt x="843856" y="436364"/>
                  </a:lnTo>
                  <a:close/>
                  <a:moveTo>
                    <a:pt x="339031" y="0"/>
                  </a:moveTo>
                  <a:lnTo>
                    <a:pt x="464940" y="0"/>
                  </a:lnTo>
                  <a:lnTo>
                    <a:pt x="629246" y="241418"/>
                  </a:lnTo>
                  <a:lnTo>
                    <a:pt x="629246" y="0"/>
                  </a:lnTo>
                  <a:lnTo>
                    <a:pt x="756345" y="0"/>
                  </a:lnTo>
                  <a:lnTo>
                    <a:pt x="756345" y="436364"/>
                  </a:lnTo>
                  <a:lnTo>
                    <a:pt x="629246" y="436364"/>
                  </a:lnTo>
                  <a:lnTo>
                    <a:pt x="465832" y="196770"/>
                  </a:lnTo>
                  <a:lnTo>
                    <a:pt x="465832" y="436364"/>
                  </a:lnTo>
                  <a:lnTo>
                    <a:pt x="339031" y="436364"/>
                  </a:lnTo>
                  <a:close/>
                  <a:moveTo>
                    <a:pt x="105371" y="0"/>
                  </a:moveTo>
                  <a:lnTo>
                    <a:pt x="240507" y="0"/>
                  </a:lnTo>
                  <a:lnTo>
                    <a:pt x="240507" y="436364"/>
                  </a:lnTo>
                  <a:lnTo>
                    <a:pt x="105371" y="436364"/>
                  </a:lnTo>
                  <a:close/>
                </a:path>
              </a:pathLst>
            </a:custGeom>
          </p:spPr>
        </p:pic>
      </p:grpSp>
      <p:sp>
        <p:nvSpPr>
          <p:cNvPr id="19" name="TextBox 18"/>
          <p:cNvSpPr txBox="1"/>
          <p:nvPr/>
        </p:nvSpPr>
        <p:spPr>
          <a:xfrm>
            <a:off x="745370" y="-325210"/>
            <a:ext cx="99181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GENERAL</a:t>
            </a:r>
            <a:endParaRPr lang="en-SG" sz="2000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765849" y="8662494"/>
            <a:ext cx="9091292" cy="5324851"/>
            <a:chOff x="8622349" y="9005394"/>
            <a:chExt cx="9091292" cy="53248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32"/>
            <a:stretch/>
          </p:blipFill>
          <p:spPr>
            <a:xfrm>
              <a:off x="13101320" y="9005394"/>
              <a:ext cx="4612321" cy="53248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" t="54" r="-2620" b="36078"/>
            <a:stretch/>
          </p:blipFill>
          <p:spPr>
            <a:xfrm>
              <a:off x="8622349" y="9005394"/>
              <a:ext cx="4612321" cy="532485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4" t="19166" r="1" b="44456"/>
          <a:stretch/>
        </p:blipFill>
        <p:spPr>
          <a:xfrm>
            <a:off x="1502273" y="7125300"/>
            <a:ext cx="5934077" cy="4732403"/>
          </a:xfrm>
          <a:prstGeom prst="rect">
            <a:avLst/>
          </a:prstGeom>
          <a:solidFill>
            <a:srgbClr val="F6F7F9"/>
          </a:solidFill>
        </p:spPr>
      </p:pic>
      <p:sp>
        <p:nvSpPr>
          <p:cNvPr id="9" name="TextBox 8"/>
          <p:cNvSpPr txBox="1"/>
          <p:nvPr/>
        </p:nvSpPr>
        <p:spPr>
          <a:xfrm>
            <a:off x="1502273" y="11857703"/>
            <a:ext cx="5938866" cy="2554545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SG" sz="4000" smtClean="0"/>
              <a:t>Note:</a:t>
            </a:r>
            <a:endParaRPr lang="en-SG" sz="4000" smtClean="0"/>
          </a:p>
          <a:p>
            <a:r>
              <a:rPr lang="en-SG" sz="4000" smtClean="0"/>
              <a:t>Once payment is done, please send email to innersoulverse@gmail.com</a:t>
            </a:r>
            <a:endParaRPr lang="en-SG" sz="4000"/>
          </a:p>
        </p:txBody>
      </p:sp>
      <p:sp>
        <p:nvSpPr>
          <p:cNvPr id="11" name="TextBox 10"/>
          <p:cNvSpPr txBox="1"/>
          <p:nvPr/>
        </p:nvSpPr>
        <p:spPr>
          <a:xfrm>
            <a:off x="1502273" y="5819731"/>
            <a:ext cx="5938866" cy="1323439"/>
          </a:xfrm>
          <a:prstGeom prst="rect">
            <a:avLst/>
          </a:prstGeom>
          <a:solidFill>
            <a:srgbClr val="F6F7F9"/>
          </a:solidFill>
        </p:spPr>
        <p:txBody>
          <a:bodyPr wrap="square" rtlCol="0">
            <a:spAutoFit/>
          </a:bodyPr>
          <a:lstStyle/>
          <a:p>
            <a:r>
              <a:rPr lang="en-SG" sz="4000" smtClean="0"/>
              <a:t>Name: Yl</a:t>
            </a:r>
          </a:p>
          <a:p>
            <a:r>
              <a:rPr lang="en-SG" sz="4000" smtClean="0"/>
              <a:t>Paynow mobile: 97332059</a:t>
            </a:r>
            <a:endParaRPr lang="en-SG" sz="4000"/>
          </a:p>
        </p:txBody>
      </p:sp>
    </p:spTree>
    <p:extLst>
      <p:ext uri="{BB962C8B-B14F-4D97-AF65-F5344CB8AC3E}">
        <p14:creationId xmlns:p14="http://schemas.microsoft.com/office/powerpoint/2010/main" val="3085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80998" y="938894"/>
            <a:ext cx="213366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smtClean="0">
                <a:latin typeface="Arial Narrow" panose="020B0606020202030204" pitchFamily="34" charset="0"/>
              </a:rPr>
              <a:t>Innersoulverse operates </a:t>
            </a:r>
            <a:r>
              <a:rPr lang="en-US" sz="4800">
                <a:latin typeface="Arial Narrow" panose="020B0606020202030204" pitchFamily="34" charset="0"/>
              </a:rPr>
              <a:t>on an innovative model, much like a Platform as a Service (PaaS). We extend an open invitation to individuals, offering access to our cutting-edge technology, a vast customer base, and a versatile platform, empowering them to host and organize events with unprecedented ease and efficiency</a:t>
            </a:r>
            <a:endParaRPr lang="en-SG" sz="4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9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3849506" y="74174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Item</a:t>
            </a:r>
            <a:endParaRPr lang="en-SG" sz="540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01537"/>
              </p:ext>
            </p:extLst>
          </p:nvPr>
        </p:nvGraphicFramePr>
        <p:xfrm>
          <a:off x="13849507" y="1857719"/>
          <a:ext cx="8629493" cy="130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742">
                  <a:extLst>
                    <a:ext uri="{9D8B030D-6E8A-4147-A177-3AD203B41FA5}">
                      <a16:colId xmlns:a16="http://schemas.microsoft.com/office/drawing/2014/main" val="3129582418"/>
                    </a:ext>
                  </a:extLst>
                </a:gridCol>
                <a:gridCol w="1516101">
                  <a:extLst>
                    <a:ext uri="{9D8B030D-6E8A-4147-A177-3AD203B41FA5}">
                      <a16:colId xmlns:a16="http://schemas.microsoft.com/office/drawing/2014/main" val="3606472518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95574221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ENTRANCE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SETUP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65415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Bag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55749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Curtain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1968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Pipe works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(25mm JIS K6741)</a:t>
                      </a:r>
                    </a:p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ID: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32mm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8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Safety pins and clips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3712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ELECTRONICS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5039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 (SIM card)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2738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phone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Check Battery.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 music, </a:t>
                      </a:r>
                    </a:p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 event music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1971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Phone</a:t>
                      </a:r>
                    </a:p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For infra red camera </a:t>
                      </a:r>
                    </a:p>
                    <a:p>
                      <a:pPr marL="0" indent="0" algn="l" defTabSz="2400117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WIFI shall be set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2.4 dual</a:t>
                      </a: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250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51742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IR camera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 defTabSz="240011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SG" sz="24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592554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Speakers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7020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smtClean="0">
                          <a:solidFill>
                            <a:schemeClr val="bg1"/>
                          </a:solidFill>
                        </a:rPr>
                        <a:t>MISC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>
                          <a:solidFill>
                            <a:schemeClr val="bg1"/>
                          </a:solidFill>
                        </a:rPr>
                        <a:t>Qty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296001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Signboard for meeting place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the gentlemen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to identify our staff.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1437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Cotton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bud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78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Sampling bottle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30 bottles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5724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Luminous stick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 pack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9499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Disposable</a:t>
                      </a:r>
                      <a:r>
                        <a:rPr lang="en-SG" sz="24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spoon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 dipping luminous</a:t>
                      </a:r>
                      <a:r>
                        <a:rPr lang="en-SG" sz="2400" kern="1200" baseline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liquid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44237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penknife 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230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Masking tape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SG" sz="2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400117" rtl="0" eaLnBrk="1" latinLnBrk="0" hangingPunct="1"/>
                      <a:r>
                        <a:rPr lang="en-SG" sz="2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 case curtain torn</a:t>
                      </a:r>
                      <a:endParaRPr lang="en-SG" sz="2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92967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19985"/>
              </p:ext>
            </p:extLst>
          </p:nvPr>
        </p:nvGraphicFramePr>
        <p:xfrm>
          <a:off x="1525269" y="1901176"/>
          <a:ext cx="11746594" cy="1048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757">
                  <a:extLst>
                    <a:ext uri="{9D8B030D-6E8A-4147-A177-3AD203B41FA5}">
                      <a16:colId xmlns:a16="http://schemas.microsoft.com/office/drawing/2014/main" val="1024395702"/>
                    </a:ext>
                  </a:extLst>
                </a:gridCol>
                <a:gridCol w="3740517">
                  <a:extLst>
                    <a:ext uri="{9D8B030D-6E8A-4147-A177-3AD203B41FA5}">
                      <a16:colId xmlns:a16="http://schemas.microsoft.com/office/drawing/2014/main" val="1447053642"/>
                    </a:ext>
                  </a:extLst>
                </a:gridCol>
                <a:gridCol w="6116320">
                  <a:extLst>
                    <a:ext uri="{9D8B030D-6E8A-4147-A177-3AD203B41FA5}">
                      <a16:colId xmlns:a16="http://schemas.microsoft.com/office/drawing/2014/main" val="733420604"/>
                    </a:ext>
                  </a:extLst>
                </a:gridCol>
              </a:tblGrid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PREP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3031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4:00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5:15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Setup + Dinner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pipe works + curtains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Setup luminous sticks at table edge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power bank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phones x2 battery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IR camera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speakers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9527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6:00-6:15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Ladies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Play music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Check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sit them in the small room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Switch off light to show darkness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Close the door before gentlemen enter to view the room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38873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6:15-6:25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Gents arrival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Wait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entrance with the signboard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Check tickets + pass them bottled water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Once ready send them to see the room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83652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DURING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EVENT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dirty="0" smtClean="0">
                          <a:solidFill>
                            <a:schemeClr val="bg1"/>
                          </a:solidFill>
                        </a:rPr>
                        <a:t>REMARK</a:t>
                      </a:r>
                      <a:endParaRPr lang="en-SG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91535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6:25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baseline="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6: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9331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6:30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7:30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Rotation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8-10 mins</a:t>
                      </a: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(0.9x speed) = 10mins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9 mins song (1.1 speed) = 8m10sec</a:t>
                      </a:r>
                      <a:endParaRPr lang="en-SG" sz="24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90268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REMARK</a:t>
                      </a:r>
                      <a:endParaRPr lang="en-SG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8942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7:30 </a:t>
                      </a:r>
                      <a:r>
                        <a:rPr lang="en-SG" sz="2400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7:35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Turn up light + Debrief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+ thank Xiao</a:t>
                      </a:r>
                      <a:r>
                        <a:rPr lang="en-SG" sz="2400" baseline="0" smtClean="0">
                          <a:solidFill>
                            <a:schemeClr val="bg1"/>
                          </a:solidFill>
                        </a:rPr>
                        <a:t> Yu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shall gather</a:t>
                      </a:r>
                      <a:r>
                        <a:rPr lang="en-SG" sz="2400" baseline="0" dirty="0" smtClean="0">
                          <a:solidFill>
                            <a:schemeClr val="bg1"/>
                          </a:solidFill>
                        </a:rPr>
                        <a:t> at the back </a:t>
                      </a:r>
                      <a:endParaRPr lang="en-SG" sz="2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7049"/>
                  </a:ext>
                </a:extLst>
              </a:tr>
              <a:tr h="543093">
                <a:tc>
                  <a:txBody>
                    <a:bodyPr/>
                    <a:lstStyle/>
                    <a:p>
                      <a:pPr marL="0" marR="0" indent="0" algn="l" defTabSz="2400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7:35 </a:t>
                      </a:r>
                      <a:r>
                        <a:rPr lang="en-SG" sz="240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7:45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smtClean="0">
                          <a:solidFill>
                            <a:schemeClr val="bg1"/>
                          </a:solidFill>
                        </a:rPr>
                        <a:t>Drinks + Pack up</a:t>
                      </a:r>
                      <a:endParaRPr lang="en-SG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2400" dirty="0" smtClean="0">
                          <a:solidFill>
                            <a:schemeClr val="bg1"/>
                          </a:solidFill>
                        </a:rPr>
                        <a:t>Participant continues</a:t>
                      </a:r>
                      <a:endParaRPr lang="en-SG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74495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11435" y="934389"/>
            <a:ext cx="2735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435" y="12847865"/>
            <a:ext cx="97946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Note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Meals should be served in the order based on the common utensils usage.</a:t>
            </a:r>
          </a:p>
          <a:p>
            <a:pPr marL="342900" indent="-342900">
              <a:buFontTx/>
              <a:buChar char="-"/>
            </a:pPr>
            <a:r>
              <a:rPr lang="en-SG" sz="2400" smtClean="0">
                <a:solidFill>
                  <a:schemeClr val="bg1"/>
                </a:solidFill>
              </a:rPr>
              <a:t>Promo: early bird, soloideas, tgbtg </a:t>
            </a:r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11435" y="934389"/>
            <a:ext cx="13123715" cy="1274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Event Brite (DID)</a:t>
            </a:r>
            <a:endParaRPr lang="en-SG" sz="2400" smtClean="0">
              <a:solidFill>
                <a:schemeClr val="bg1"/>
              </a:solidFill>
            </a:endParaRP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Singles Dining in the </a:t>
            </a:r>
            <a:r>
              <a:rPr lang="en-US" sz="2400" smtClean="0">
                <a:solidFill>
                  <a:schemeClr val="bg1"/>
                </a:solidFill>
              </a:rPr>
              <a:t>Dark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</a:t>
            </a:r>
            <a:r>
              <a:rPr lang="en-US" sz="2400" smtClean="0">
                <a:solidFill>
                  <a:schemeClr val="bg1"/>
                </a:solidFill>
              </a:rPr>
              <a:t>forms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 smtClean="0">
                <a:solidFill>
                  <a:schemeClr val="bg1"/>
                </a:solidFill>
              </a:rPr>
              <a:t>Event:</a:t>
            </a:r>
          </a:p>
          <a:p>
            <a:r>
              <a:rPr lang="en-US" sz="2400">
                <a:solidFill>
                  <a:schemeClr val="bg1"/>
                </a:solidFill>
              </a:rPr>
              <a:t>Experience a unique dining in the dark dating event, where our taste buds awaken and our genuine connection forms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This event takes place in a completely dark 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8﻿ dish meal is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Trained staff will be available to assist participants in navigating through the darkness.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event will only </a:t>
            </a:r>
            <a:r>
              <a:rPr lang="en-US" sz="2400" b="1">
                <a:solidFill>
                  <a:schemeClr val="bg1"/>
                </a:solidFill>
              </a:rPr>
              <a:t>proceed </a:t>
            </a:r>
            <a:r>
              <a:rPr lang="en-US" sz="2400">
                <a:solidFill>
                  <a:schemeClr val="bg1"/>
                </a:solidFill>
              </a:rPr>
              <a:t>when the gender ratio are relatively balanced.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We anticipate an attendance of </a:t>
            </a:r>
            <a:r>
              <a:rPr lang="en-US" sz="2400" smtClean="0">
                <a:solidFill>
                  <a:schemeClr val="bg1"/>
                </a:solidFill>
              </a:rPr>
              <a:t>10-12 </a:t>
            </a:r>
            <a:r>
              <a:rPr lang="en-US" sz="2400">
                <a:solidFill>
                  <a:schemeClr val="bg1"/>
                </a:solidFill>
              </a:rPr>
              <a:t>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Rotation occur approximately every </a:t>
            </a:r>
            <a:r>
              <a:rPr lang="en-US" sz="2400" smtClean="0">
                <a:solidFill>
                  <a:schemeClr val="bg1"/>
                </a:solidFill>
              </a:rPr>
              <a:t>12 </a:t>
            </a:r>
            <a:r>
              <a:rPr lang="en-US" sz="2400">
                <a:solidFill>
                  <a:schemeClr val="bg1"/>
                </a:solidFill>
              </a:rPr>
              <a:t>minutes.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Dietary allergies and dietary requirements can be arranged</a:t>
            </a:r>
            <a:r>
              <a:rPr lang="en-US" sz="2400" smtClean="0">
                <a:solidFill>
                  <a:schemeClr val="bg1"/>
                </a:solidFill>
              </a:rPr>
              <a:t>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gentlemen age 30-40.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For ladies age 28-38.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shall be of unmarried marital status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Participants are to present proof of the abovementioned requirements (eg, Singpass). 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Additional Information: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Contact us: i﻿nnersoulverse@gmail.com  |  Visit us:</a:t>
            </a:r>
            <a:r>
              <a:rPr lang="en-US" sz="2400">
                <a:solidFill>
                  <a:schemeClr val="bg1"/>
                </a:solidFill>
                <a:hlinkClick r:id="rId2"/>
              </a:rPr>
              <a:t> www.innersoulverse.com</a:t>
            </a:r>
            <a:endParaRPr lang="en-US" sz="2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  <a:p>
            <a:r>
              <a:rPr lang="en-SG" sz="2400">
                <a:solidFill>
                  <a:schemeClr val="bg1"/>
                </a:solidFill>
              </a:rPr>
              <a:t>Cancellation and refund</a:t>
            </a:r>
            <a:r>
              <a:rPr lang="en-SG" sz="2400" smtClean="0">
                <a:solidFill>
                  <a:schemeClr val="bg1"/>
                </a:solidFill>
              </a:rPr>
              <a:t>:</a:t>
            </a:r>
            <a:endParaRPr lang="en-SG" sz="5400">
              <a:solidFill>
                <a:schemeClr val="bg1"/>
              </a:solidFill>
            </a:endParaRPr>
          </a:p>
          <a:p>
            <a:endParaRPr lang="en-SG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6970" y="741748"/>
            <a:ext cx="10019645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INTRODUCTION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Greetings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Intro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Yorimichi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IR Camera.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recording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About participant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liminous stick 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etiquette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Event bite size food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We will be serving our first dish</a:t>
            </a:r>
            <a:r>
              <a:rPr lang="en-US" sz="2400">
                <a:solidFill>
                  <a:schemeClr val="bg1"/>
                </a:solidFill>
              </a:rPr>
              <a:t/>
            </a:r>
            <a:br>
              <a:rPr lang="en-US" sz="2400">
                <a:solidFill>
                  <a:schemeClr val="bg1"/>
                </a:solidFill>
              </a:rPr>
            </a:br>
            <a:endParaRPr lang="en-SG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98491" y="741748"/>
            <a:ext cx="11998325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</a:rPr>
              <a:t>ENDING</a:t>
            </a:r>
          </a:p>
          <a:p>
            <a:endParaRPr lang="en-US" sz="24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Participants remain seated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Dimming the lights</a:t>
            </a:r>
          </a:p>
          <a:p>
            <a:endParaRPr lang="en-US" sz="3000">
              <a:solidFill>
                <a:schemeClr val="bg1"/>
              </a:solidFill>
            </a:endParaRPr>
          </a:p>
          <a:p>
            <a:r>
              <a:rPr lang="en-US" sz="3000" smtClean="0">
                <a:solidFill>
                  <a:schemeClr val="bg1"/>
                </a:solidFill>
              </a:rPr>
              <a:t>----- GO TO SWITCH</a:t>
            </a:r>
            <a:r>
              <a:rPr lang="en-US" sz="3000">
                <a:solidFill>
                  <a:schemeClr val="bg1"/>
                </a:solidFill>
              </a:rPr>
              <a:t/>
            </a:r>
            <a:br>
              <a:rPr lang="en-US" sz="3000">
                <a:solidFill>
                  <a:schemeClr val="bg1"/>
                </a:solidFill>
              </a:rPr>
            </a:b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The </a:t>
            </a:r>
            <a:r>
              <a:rPr lang="en-US" sz="3000">
                <a:solidFill>
                  <a:schemeClr val="bg1"/>
                </a:solidFill>
              </a:rPr>
              <a:t>moment of truth!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r>
              <a:rPr lang="en-US" sz="3000">
                <a:solidFill>
                  <a:schemeClr val="bg1"/>
                </a:solidFill>
              </a:rPr>
              <a:t>----- </a:t>
            </a:r>
            <a:r>
              <a:rPr lang="en-US" sz="3000" smtClean="0">
                <a:solidFill>
                  <a:schemeClr val="bg1"/>
                </a:solidFill>
              </a:rPr>
              <a:t>TURN ON SWITCH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Participants to move around</a:t>
            </a:r>
            <a:endParaRPr lang="en-US" sz="3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Thank Xiaoyu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Gather everyone towards the inner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bg1"/>
                </a:solidFill>
              </a:rPr>
              <a:t>Serve drinks</a:t>
            </a:r>
            <a:endParaRPr lang="en-US" sz="3000">
              <a:solidFill>
                <a:schemeClr val="bg1"/>
              </a:solidFill>
            </a:endParaRPr>
          </a:p>
          <a:p>
            <a:endParaRPr lang="en-SG" sz="3000" smtClean="0">
              <a:solidFill>
                <a:schemeClr val="bg1"/>
              </a:solidFill>
            </a:endParaRPr>
          </a:p>
          <a:p>
            <a:r>
              <a:rPr lang="en-SG" sz="3000" smtClean="0">
                <a:solidFill>
                  <a:schemeClr val="bg1"/>
                </a:solidFill>
              </a:rPr>
              <a:t>----- SERVE DRINKS</a:t>
            </a:r>
          </a:p>
          <a:p>
            <a:endParaRPr lang="en-SG" sz="30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09066" y="5996934"/>
            <a:ext cx="8549020" cy="10432979"/>
            <a:chOff x="10509866" y="3928855"/>
            <a:chExt cx="8549020" cy="10432979"/>
          </a:xfrm>
        </p:grpSpPr>
        <p:grpSp>
          <p:nvGrpSpPr>
            <p:cNvPr id="12" name="Group 11"/>
            <p:cNvGrpSpPr/>
            <p:nvPr/>
          </p:nvGrpSpPr>
          <p:grpSpPr>
            <a:xfrm rot="20180910">
              <a:off x="15498822" y="6749817"/>
              <a:ext cx="3560064" cy="440361"/>
              <a:chOff x="5779573" y="6937570"/>
              <a:chExt cx="3560064" cy="44036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5400000" flipH="1" flipV="1">
              <a:off x="9822704" y="92307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2722216" y="7974630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4814011" y="945236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7622274" y="8142983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 rot="20180910">
              <a:off x="15498822" y="10335645"/>
              <a:ext cx="3560064" cy="440361"/>
              <a:chOff x="5779573" y="6937570"/>
              <a:chExt cx="3560064" cy="440361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20180910">
              <a:off x="15498822" y="13921473"/>
              <a:ext cx="3560064" cy="440361"/>
              <a:chOff x="5779573" y="6937570"/>
              <a:chExt cx="3560064" cy="440361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4645364" y="1322387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17542235" y="11758982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 rot="20389065">
              <a:off x="10509866" y="3928855"/>
              <a:ext cx="3560064" cy="440361"/>
              <a:chOff x="5779573" y="6937570"/>
              <a:chExt cx="3560064" cy="44036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2166538" y="7336630"/>
              <a:ext cx="2849172" cy="374551"/>
              <a:chOff x="10292324" y="8703288"/>
              <a:chExt cx="2849172" cy="37455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flipV="1">
              <a:off x="10879342" y="5357446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728195" y="4063454"/>
              <a:ext cx="10670" cy="1428699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20389065">
              <a:off x="10702267" y="6665735"/>
              <a:ext cx="3560064" cy="440361"/>
              <a:chOff x="5779573" y="6937570"/>
              <a:chExt cx="3560064" cy="44036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4" name="Oval 53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743743" y="6168768"/>
              <a:ext cx="2849172" cy="374551"/>
              <a:chOff x="10292324" y="8703288"/>
              <a:chExt cx="2849172" cy="374551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 rot="213514">
              <a:off x="14743743" y="9500656"/>
              <a:ext cx="2849172" cy="374551"/>
              <a:chOff x="10292324" y="8703288"/>
              <a:chExt cx="2849172" cy="374551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485886">
              <a:off x="14896143" y="12872948"/>
              <a:ext cx="2849172" cy="374551"/>
              <a:chOff x="10292324" y="8703288"/>
              <a:chExt cx="2849172" cy="374551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10490590" y="8742725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2682305" y="8703288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rot="16200000">
              <a:off x="9109980" y="12238090"/>
              <a:ext cx="3560064" cy="440361"/>
              <a:chOff x="5779573" y="6937570"/>
              <a:chExt cx="3560064" cy="44036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2" name="Oval 41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 rot="16200000">
              <a:off x="12096108" y="10846836"/>
              <a:ext cx="3560064" cy="440361"/>
              <a:chOff x="5779573" y="6937570"/>
              <a:chExt cx="3560064" cy="44036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rot="10800000">
                <a:off x="6182509" y="7137811"/>
                <a:ext cx="2716767" cy="0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 rot="10800000">
                <a:off x="8899276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Oval 38"/>
              <p:cNvSpPr/>
              <p:nvPr/>
            </p:nvSpPr>
            <p:spPr>
              <a:xfrm rot="10800000">
                <a:off x="5779573" y="6937570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391464" y="2481282"/>
            <a:ext cx="2849172" cy="374551"/>
            <a:chOff x="10292324" y="8703288"/>
            <a:chExt cx="2849172" cy="374551"/>
          </a:xfrm>
        </p:grpSpPr>
        <p:cxnSp>
          <p:nvCxnSpPr>
            <p:cNvPr id="71" name="Straight Connector 7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3" name="Oval 7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67896" y="24812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union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33369" y="326594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grpFill/>
            <a:ln w="76200">
              <a:solidFill>
                <a:srgbClr val="FEB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Oval 77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grpFill/>
            <a:ln>
              <a:solidFill>
                <a:srgbClr val="FEB8D8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309801" y="3265949"/>
            <a:ext cx="183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Both sides 5 ways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1435" y="934389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smtClean="0">
                <a:solidFill>
                  <a:schemeClr val="bg1"/>
                </a:solidFill>
              </a:rPr>
              <a:t>SETUP</a:t>
            </a:r>
            <a:endParaRPr lang="en-SG" sz="540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333369" y="4088433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4" name="Oval 83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84405" y="4035238"/>
            <a:ext cx="151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Extension Rod</a:t>
            </a:r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 rot="20026477">
            <a:off x="1047963" y="749756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9" name="Oval 88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0" name="Group 89"/>
          <p:cNvGrpSpPr/>
          <p:nvPr/>
        </p:nvGrpSpPr>
        <p:grpSpPr>
          <a:xfrm rot="20026477">
            <a:off x="7782224" y="4684339"/>
            <a:ext cx="2849172" cy="374551"/>
            <a:chOff x="10292324" y="8703288"/>
            <a:chExt cx="2849172" cy="374551"/>
          </a:xfrm>
          <a:solidFill>
            <a:srgbClr val="FEA4CD"/>
          </a:solidFill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10292324" y="8888944"/>
              <a:ext cx="2849172" cy="1858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0490590" y="8742725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3" name="Oval 92"/>
            <p:cNvSpPr/>
            <p:nvPr/>
          </p:nvSpPr>
          <p:spPr>
            <a:xfrm>
              <a:off x="12682305" y="8703288"/>
              <a:ext cx="335114" cy="335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96" name="Straight Connector 95"/>
          <p:cNvCxnSpPr/>
          <p:nvPr/>
        </p:nvCxnSpPr>
        <p:spPr>
          <a:xfrm flipH="1">
            <a:off x="3531636" y="5064076"/>
            <a:ext cx="2395866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356633" y="48402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mtClean="0">
                <a:solidFill>
                  <a:schemeClr val="bg1"/>
                </a:solidFill>
              </a:rPr>
              <a:t>Pipe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9856" y="14720399"/>
            <a:ext cx="247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smtClean="0">
                <a:solidFill>
                  <a:schemeClr val="bg1"/>
                </a:solidFill>
              </a:rPr>
              <a:t>SECURE THIS ROD </a:t>
            </a:r>
          </a:p>
          <a:p>
            <a:r>
              <a:rPr lang="en-SG" sz="2400" smtClean="0">
                <a:solidFill>
                  <a:schemeClr val="bg1"/>
                </a:solidFill>
              </a:rPr>
              <a:t>TO A CHAIR</a:t>
            </a:r>
            <a:endParaRPr lang="en-SG" sz="240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859486" y="5161006"/>
            <a:ext cx="8347653" cy="10261211"/>
            <a:chOff x="14859486" y="5161006"/>
            <a:chExt cx="8347653" cy="10261211"/>
          </a:xfrm>
        </p:grpSpPr>
        <p:grpSp>
          <p:nvGrpSpPr>
            <p:cNvPr id="2" name="Group 1"/>
            <p:cNvGrpSpPr/>
            <p:nvPr/>
          </p:nvGrpSpPr>
          <p:grpSpPr>
            <a:xfrm rot="19545244">
              <a:off x="14963027" y="14136677"/>
              <a:ext cx="3664510" cy="605768"/>
              <a:chOff x="16428220" y="2520719"/>
              <a:chExt cx="3664510" cy="605768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1" name="Oval 1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21573615" y="14415065"/>
              <a:ext cx="1633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Facing door</a:t>
              </a: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15999460" y="15086829"/>
              <a:ext cx="2963915" cy="335388"/>
              <a:chOff x="10223487" y="8740439"/>
              <a:chExt cx="2963915" cy="33538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Oval 189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 rot="10800000">
              <a:off x="18480326" y="13438165"/>
              <a:ext cx="2963915" cy="335388"/>
              <a:chOff x="10223487" y="8740439"/>
              <a:chExt cx="2963915" cy="335388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8498391">
              <a:off x="18990773" y="14176615"/>
              <a:ext cx="3664510" cy="605768"/>
              <a:chOff x="16428220" y="2520719"/>
              <a:chExt cx="3664510" cy="605768"/>
            </a:xfrm>
          </p:grpSpPr>
          <p:grpSp>
            <p:nvGrpSpPr>
              <p:cNvPr id="250" name="Group 249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Oval 253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55" name="Oval 254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51" name="Oval 250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9757616" y="279137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60" name="Straight Connector 259"/>
            <p:cNvCxnSpPr/>
            <p:nvPr/>
          </p:nvCxnSpPr>
          <p:spPr>
            <a:xfrm rot="16200000" flipH="1" flipV="1">
              <a:off x="16746490" y="120316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 flipV="1">
              <a:off x="14272882" y="1370057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 flipV="1">
              <a:off x="16915137" y="8260175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6200000" flipH="1" flipV="1">
              <a:off x="14352921" y="10084579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Group 263"/>
            <p:cNvGrpSpPr/>
            <p:nvPr/>
          </p:nvGrpSpPr>
          <p:grpSpPr>
            <a:xfrm rot="19545244">
              <a:off x="14859486" y="11147497"/>
              <a:ext cx="3426488" cy="578138"/>
              <a:chOff x="16428220" y="2520719"/>
              <a:chExt cx="3426488" cy="578138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9" name="Oval 268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66" name="Oval 265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 rot="19545244">
              <a:off x="15021224" y="7415566"/>
              <a:ext cx="3426488" cy="578138"/>
              <a:chOff x="16428220" y="2520719"/>
              <a:chExt cx="3426488" cy="578138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16428220" y="2520719"/>
                <a:ext cx="3426488" cy="449926"/>
                <a:chOff x="5779573" y="6937570"/>
                <a:chExt cx="3426488" cy="449926"/>
              </a:xfrm>
            </p:grpSpPr>
            <p:cxnSp>
              <p:nvCxnSpPr>
                <p:cNvPr id="274" name="Straight Connector 273"/>
                <p:cNvCxnSpPr/>
                <p:nvPr/>
              </p:nvCxnSpPr>
              <p:spPr>
                <a:xfrm rot="10800000">
                  <a:off x="6182509" y="7137811"/>
                  <a:ext cx="2716767" cy="0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/>
                <p:cNvSpPr/>
                <p:nvPr/>
              </p:nvSpPr>
              <p:spPr>
                <a:xfrm rot="10800000">
                  <a:off x="8765700" y="6947135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 rot="10800000">
                  <a:off x="5779573" y="6937570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73" name="Oval 272"/>
              <p:cNvSpPr/>
              <p:nvPr/>
            </p:nvSpPr>
            <p:spPr>
              <a:xfrm flipH="1">
                <a:off x="16799382" y="2794010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 rot="10800000">
              <a:off x="15912110" y="12052142"/>
              <a:ext cx="2963915" cy="335388"/>
              <a:chOff x="10223487" y="8740439"/>
              <a:chExt cx="2963915" cy="33538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Oval 278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 rot="10800000">
              <a:off x="16131517" y="8348371"/>
              <a:ext cx="2963915" cy="335388"/>
              <a:chOff x="10223487" y="8740439"/>
              <a:chExt cx="2963915" cy="335388"/>
            </a:xfrm>
          </p:grpSpPr>
          <p:cxnSp>
            <p:nvCxnSpPr>
              <p:cNvPr id="282" name="Straight Connector 281"/>
              <p:cNvCxnSpPr/>
              <p:nvPr/>
            </p:nvCxnSpPr>
            <p:spPr>
              <a:xfrm flipH="1" flipV="1">
                <a:off x="10292324" y="8888944"/>
                <a:ext cx="2849172" cy="18585"/>
              </a:xfrm>
              <a:prstGeom prst="line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223487" y="8740439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2852288" y="87407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85" name="Straight Connector 284"/>
            <p:cNvCxnSpPr/>
            <p:nvPr/>
          </p:nvCxnSpPr>
          <p:spPr>
            <a:xfrm rot="16200000" flipH="1" flipV="1">
              <a:off x="21030735" y="12083738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6200000" flipH="1" flipV="1">
              <a:off x="18684267" y="13818251"/>
              <a:ext cx="2160000" cy="161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/>
            <p:cNvGrpSpPr/>
            <p:nvPr/>
          </p:nvGrpSpPr>
          <p:grpSpPr>
            <a:xfrm rot="5400000">
              <a:off x="17520395" y="9963442"/>
              <a:ext cx="4152223" cy="797122"/>
              <a:chOff x="16732539" y="2234805"/>
              <a:chExt cx="4152223" cy="797122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16732539" y="2234805"/>
                <a:ext cx="4152223" cy="450757"/>
                <a:chOff x="6083892" y="6651656"/>
                <a:chExt cx="4152223" cy="450757"/>
              </a:xfrm>
            </p:grpSpPr>
            <p:cxnSp>
              <p:nvCxnSpPr>
                <p:cNvPr id="291" name="Straight Connector 290"/>
                <p:cNvCxnSpPr/>
                <p:nvPr/>
              </p:nvCxnSpPr>
              <p:spPr>
                <a:xfrm rot="16200000" flipV="1">
                  <a:off x="8012435" y="4972006"/>
                  <a:ext cx="0" cy="3833791"/>
                </a:xfrm>
                <a:prstGeom prst="line">
                  <a:avLst/>
                </a:prstGeom>
                <a:ln w="76200">
                  <a:solidFill>
                    <a:srgbClr val="F0BBC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Oval 291"/>
                <p:cNvSpPr/>
                <p:nvPr/>
              </p:nvSpPr>
              <p:spPr>
                <a:xfrm rot="10800000">
                  <a:off x="9795754" y="6651656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 rot="10800000">
                  <a:off x="6083892" y="6662052"/>
                  <a:ext cx="440361" cy="440361"/>
                </a:xfrm>
                <a:prstGeom prst="ellipse">
                  <a:avLst/>
                </a:prstGeom>
                <a:solidFill>
                  <a:srgbClr val="FEB8D8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89" name="Oval 288"/>
              <p:cNvSpPr/>
              <p:nvPr/>
            </p:nvSpPr>
            <p:spPr>
              <a:xfrm flipH="1">
                <a:off x="16799383" y="2699451"/>
                <a:ext cx="286013" cy="30484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522718" y="2696813"/>
                <a:ext cx="335114" cy="3351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 rot="5400000">
              <a:off x="19941867" y="8593061"/>
              <a:ext cx="4152223" cy="450757"/>
              <a:chOff x="6083892" y="6651656"/>
              <a:chExt cx="4152223" cy="450757"/>
            </a:xfrm>
          </p:grpSpPr>
          <p:cxnSp>
            <p:nvCxnSpPr>
              <p:cNvPr id="304" name="Straight Connector 303"/>
              <p:cNvCxnSpPr/>
              <p:nvPr/>
            </p:nvCxnSpPr>
            <p:spPr>
              <a:xfrm rot="16200000" flipV="1">
                <a:off x="8012435" y="4972006"/>
                <a:ext cx="0" cy="3833791"/>
              </a:xfrm>
              <a:prstGeom prst="line">
                <a:avLst/>
              </a:prstGeom>
              <a:ln w="76200">
                <a:solidFill>
                  <a:srgbClr val="F0BB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Oval 304"/>
              <p:cNvSpPr/>
              <p:nvPr/>
            </p:nvSpPr>
            <p:spPr>
              <a:xfrm rot="10800000">
                <a:off x="9795754" y="6651656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Oval 305"/>
              <p:cNvSpPr/>
              <p:nvPr/>
            </p:nvSpPr>
            <p:spPr>
              <a:xfrm rot="10800000">
                <a:off x="6083892" y="6662052"/>
                <a:ext cx="440361" cy="440361"/>
              </a:xfrm>
              <a:prstGeom prst="ellipse">
                <a:avLst/>
              </a:prstGeom>
              <a:solidFill>
                <a:srgbClr val="FEB8D8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16510056" y="5161006"/>
              <a:ext cx="313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 smtClean="0">
                  <a:solidFill>
                    <a:schemeClr val="bg1"/>
                  </a:solidFill>
                </a:rPr>
                <a:t>Upside down setting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914120"/>
            <a:ext cx="18000000" cy="8977944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5" name="Group 24"/>
          <p:cNvGrpSpPr/>
          <p:nvPr/>
        </p:nvGrpSpPr>
        <p:grpSpPr>
          <a:xfrm rot="5400000">
            <a:off x="1062869" y="7508469"/>
            <a:ext cx="7240694" cy="1404850"/>
            <a:chOff x="-10664669" y="2315985"/>
            <a:chExt cx="5407361" cy="951850"/>
          </a:xfrm>
        </p:grpSpPr>
        <p:sp>
          <p:nvSpPr>
            <p:cNvPr id="27" name="Rectangle 26"/>
            <p:cNvSpPr/>
            <p:nvPr/>
          </p:nvSpPr>
          <p:spPr>
            <a:xfrm>
              <a:off x="-10617559" y="2315985"/>
              <a:ext cx="5360251" cy="95185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52" t="32558" r="5855" b="8386"/>
            <a:stretch/>
          </p:blipFill>
          <p:spPr>
            <a:xfrm rot="16200000">
              <a:off x="-8434657" y="137595"/>
              <a:ext cx="900225" cy="536025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 rot="5400000">
            <a:off x="9094684" y="698783"/>
            <a:ext cx="8977948" cy="15408622"/>
            <a:chOff x="-12574429" y="3055645"/>
            <a:chExt cx="5360253" cy="92718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30" b="13514"/>
            <a:stretch/>
          </p:blipFill>
          <p:spPr>
            <a:xfrm rot="5400000">
              <a:off x="-14310291" y="5231375"/>
              <a:ext cx="8831974" cy="536025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-12574427" y="3055645"/>
              <a:ext cx="5360251" cy="9000000"/>
            </a:xfrm>
            <a:prstGeom prst="rect">
              <a:avLst/>
            </a:prstGeom>
            <a:solidFill>
              <a:srgbClr val="202020">
                <a:alpha val="50000"/>
              </a:srgbClr>
            </a:solidFill>
            <a:ln w="25400" cap="rnd" cmpd="sng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4583912" y="5878763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5370" y="-325210"/>
            <a:ext cx="67756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GLOW</a:t>
            </a:r>
            <a:endParaRPr lang="en-SG" sz="2000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274" y="3622441"/>
            <a:ext cx="692822" cy="17781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492940" y="5272030"/>
            <a:ext cx="47383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>
                <a:solidFill>
                  <a:srgbClr val="BD613C"/>
                </a:solidFill>
                <a:latin typeface="shijuef.com(gongfanmianfeiti)" panose="03000600000000000000" pitchFamily="66" charset="-122"/>
                <a:ea typeface="shijuef.com(gongfanmianfeiti)" panose="03000600000000000000" pitchFamily="66" charset="-122"/>
              </a:rPr>
              <a:t>烛光里的微笑</a:t>
            </a:r>
            <a:endParaRPr lang="en-SG" sz="4800">
              <a:solidFill>
                <a:srgbClr val="BD613C"/>
              </a:solidFill>
              <a:latin typeface="shijuef.com(gongfanmianfeiti)" panose="03000600000000000000" pitchFamily="66" charset="-122"/>
              <a:ea typeface="shijuef.com(gongfanmianfeiti)" panose="03000600000000000000" pitchFamily="66" charset="-122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792971" y="5400561"/>
            <a:ext cx="8273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800" smtClean="0">
                <a:solidFill>
                  <a:srgbClr val="FFFF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SMILES AGLOW</a:t>
            </a:r>
            <a:endParaRPr lang="en-SG" sz="8800">
              <a:solidFill>
                <a:srgbClr val="FFFF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48348" y="6687399"/>
            <a:ext cx="696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FF00"/>
                </a:solidFill>
                <a:latin typeface="Arial Narrow" panose="020B0606020202030204" pitchFamily="34" charset="0"/>
                <a:ea typeface="Söhne"/>
              </a:rPr>
              <a:t>An Illuminated Dining Experience</a:t>
            </a:r>
            <a:endParaRPr lang="en-SG" sz="3600">
              <a:solidFill>
                <a:srgbClr val="FFFF00"/>
              </a:solidFill>
              <a:latin typeface="Arial Narrow" panose="020B0606020202030204" pitchFamily="34" charset="0"/>
              <a:ea typeface="Söhn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424831" y="7813698"/>
            <a:ext cx="3314655" cy="3314655"/>
            <a:chOff x="12980791" y="6441355"/>
            <a:chExt cx="3314655" cy="3314655"/>
          </a:xfrm>
        </p:grpSpPr>
        <p:sp>
          <p:nvSpPr>
            <p:cNvPr id="159" name="Rounded Rectangle 158"/>
            <p:cNvSpPr/>
            <p:nvPr/>
          </p:nvSpPr>
          <p:spPr>
            <a:xfrm>
              <a:off x="13309433" y="6759293"/>
              <a:ext cx="2648070" cy="2648070"/>
            </a:xfrm>
            <a:prstGeom prst="round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12980791" y="6441355"/>
              <a:ext cx="3314655" cy="3314655"/>
            </a:xfrm>
            <a:prstGeom prst="round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13638074" y="7077230"/>
              <a:ext cx="2012197" cy="2012197"/>
            </a:xfrm>
            <a:prstGeom prst="roundRect">
              <a:avLst/>
            </a:prstGeom>
            <a:solidFill>
              <a:srgbClr val="202020">
                <a:alpha val="45000"/>
              </a:srgbClr>
            </a:solidFill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3884192" y="7313852"/>
              <a:ext cx="1576166" cy="15696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02 </a:t>
              </a:r>
            </a:p>
            <a:p>
              <a:pPr algn="ctr"/>
              <a:r>
                <a:rPr lang="en-SG" sz="4800" smtClean="0">
                  <a:solidFill>
                    <a:srgbClr val="C0D9BC"/>
                  </a:solidFill>
                  <a:latin typeface="Bauhaus 93" panose="04030905020B02020C02" pitchFamily="82" charset="0"/>
                  <a:cs typeface="Arial" panose="020B0604020202020204" pitchFamily="34" charset="0"/>
                </a:rPr>
                <a:t>Dec</a:t>
              </a:r>
              <a:endParaRPr lang="en-SG" sz="4800">
                <a:solidFill>
                  <a:srgbClr val="C0D9BC"/>
                </a:solidFill>
                <a:latin typeface="Bauhaus 93" panose="04030905020B02020C02" pitchFamily="8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99091" y="7010564"/>
            <a:ext cx="2740609" cy="4376774"/>
            <a:chOff x="4339901" y="6875834"/>
            <a:chExt cx="2740609" cy="4376774"/>
          </a:xfrm>
        </p:grpSpPr>
        <p:sp>
          <p:nvSpPr>
            <p:cNvPr id="153" name="TextBox 152"/>
            <p:cNvSpPr txBox="1"/>
            <p:nvPr/>
          </p:nvSpPr>
          <p:spPr>
            <a:xfrm>
              <a:off x="4339901" y="6875834"/>
              <a:ext cx="2740609" cy="120032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smtClean="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Who: </a:t>
              </a:r>
              <a:endParaRPr lang="en-SG" sz="240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Ladies: </a:t>
              </a:r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21-30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Gentlemen: 21-32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1794" y="8279391"/>
              <a:ext cx="2450305" cy="83099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When: </a:t>
              </a:r>
            </a:p>
            <a:p>
              <a:pPr algn="ctr"/>
              <a:r>
                <a:rPr lang="en-SG" sz="2400" smtClean="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 Dec 2023</a:t>
              </a:r>
              <a:endParaRPr lang="en-SG" sz="2400">
                <a:solidFill>
                  <a:srgbClr val="FF757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632746" y="9313616"/>
              <a:ext cx="2160000" cy="193899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rgbClr val="FFFF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Where: </a:t>
              </a: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Yorimichi Yakitori Izakaya </a:t>
              </a:r>
            </a:p>
            <a:p>
              <a:pPr algn="ctr"/>
              <a:r>
                <a:rPr lang="en-SG" sz="2400">
                  <a:solidFill>
                    <a:srgbClr val="FF757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@Beach 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76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980791" y="3892068"/>
            <a:ext cx="18000000" cy="9000000"/>
          </a:xfrm>
          <a:prstGeom prst="rect">
            <a:avLst/>
          </a:prstGeom>
          <a:solidFill>
            <a:srgbClr val="202020"/>
          </a:solidFill>
          <a:ln w="25400" cap="rnd" cmpd="sng">
            <a:solidFill>
              <a:schemeClr val="bg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/>
          <p:cNvSpPr/>
          <p:nvPr/>
        </p:nvSpPr>
        <p:spPr>
          <a:xfrm>
            <a:off x="5829300" y="4838700"/>
            <a:ext cx="15563850" cy="6976077"/>
          </a:xfrm>
          <a:prstGeom prst="rect">
            <a:avLst/>
          </a:prstGeom>
          <a:solidFill>
            <a:srgbClr val="202020"/>
          </a:solidFill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1" name="Rectangle 150"/>
          <p:cNvSpPr/>
          <p:nvPr/>
        </p:nvSpPr>
        <p:spPr>
          <a:xfrm>
            <a:off x="17006845" y="3892067"/>
            <a:ext cx="3600000" cy="900000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ectangle 151"/>
          <p:cNvSpPr/>
          <p:nvPr/>
        </p:nvSpPr>
        <p:spPr>
          <a:xfrm>
            <a:off x="8684148" y="3913387"/>
            <a:ext cx="3600000" cy="8978681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TextBox 152"/>
          <p:cNvSpPr txBox="1"/>
          <p:nvPr/>
        </p:nvSpPr>
        <p:spPr>
          <a:xfrm>
            <a:off x="17299990" y="4838700"/>
            <a:ext cx="2740609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 smtClean="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Who: </a:t>
            </a:r>
            <a:endParaRPr lang="en-SG" sz="2400">
              <a:solidFill>
                <a:srgbClr val="20202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28-40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30-42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7445142" y="6246233"/>
            <a:ext cx="2450305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</a:p>
          <a:p>
            <a:pPr algn="ctr"/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Oct 2023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7590294" y="7614429"/>
            <a:ext cx="2160000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2400">
                <a:solidFill>
                  <a:srgbClr val="20202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Where: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Izakaya </a:t>
            </a:r>
          </a:p>
          <a:p>
            <a:pPr algn="ctr"/>
            <a:r>
              <a:rPr lang="en-SG" sz="240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</a:t>
            </a:r>
            <a:r>
              <a:rPr lang="en-SG" sz="2400" smtClean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en-SG" sz="240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689626" y="5303775"/>
            <a:ext cx="3594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DINING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IN 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THE</a:t>
            </a:r>
          </a:p>
          <a:p>
            <a:pPr algn="ctr"/>
            <a:r>
              <a:rPr lang="en-SG" sz="6000" smtClean="0">
                <a:solidFill>
                  <a:srgbClr val="20202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DARK</a:t>
            </a:r>
            <a:endParaRPr lang="en-SG" sz="6000">
              <a:solidFill>
                <a:srgbClr val="20202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126024" y="4527175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3309433" y="6759293"/>
            <a:ext cx="2648070" cy="264807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0" name="Rounded Rectangle 159"/>
          <p:cNvSpPr/>
          <p:nvPr/>
        </p:nvSpPr>
        <p:spPr>
          <a:xfrm>
            <a:off x="12980791" y="6441355"/>
            <a:ext cx="3314655" cy="3314655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6" name="Rounded Rectangle 165"/>
          <p:cNvSpPr/>
          <p:nvPr/>
        </p:nvSpPr>
        <p:spPr>
          <a:xfrm>
            <a:off x="13638074" y="7077230"/>
            <a:ext cx="2012197" cy="2012197"/>
          </a:xfrm>
          <a:prstGeom prst="roundRect">
            <a:avLst/>
          </a:prstGeom>
          <a:solidFill>
            <a:srgbClr val="202020">
              <a:alpha val="4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TextBox 133"/>
          <p:cNvSpPr txBox="1"/>
          <p:nvPr/>
        </p:nvSpPr>
        <p:spPr>
          <a:xfrm>
            <a:off x="13884192" y="7313852"/>
            <a:ext cx="1576166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48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07 Oct</a:t>
            </a:r>
            <a:endParaRPr lang="en-SG" sz="48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5" t="50024" r="-335" b="25204"/>
          <a:stretch/>
        </p:blipFill>
        <p:spPr>
          <a:xfrm>
            <a:off x="21055037" y="3908625"/>
            <a:ext cx="929486" cy="912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29"/>
          <a:stretch/>
        </p:blipFill>
        <p:spPr>
          <a:xfrm rot="16200000">
            <a:off x="3326138" y="4558805"/>
            <a:ext cx="3891488" cy="25580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7868" y="8541382"/>
            <a:ext cx="3457840" cy="5207780"/>
          </a:xfrm>
          <a:prstGeom prst="rect">
            <a:avLst/>
          </a:prstGeom>
          <a:effectLst>
            <a:glow rad="50800">
              <a:srgbClr val="C00000">
                <a:alpha val="10000"/>
              </a:srgbClr>
            </a:glow>
          </a:effectLst>
        </p:spPr>
      </p:pic>
      <p:sp>
        <p:nvSpPr>
          <p:cNvPr id="19" name="TextBox 18"/>
          <p:cNvSpPr txBox="1"/>
          <p:nvPr/>
        </p:nvSpPr>
        <p:spPr>
          <a:xfrm>
            <a:off x="745370" y="-325210"/>
            <a:ext cx="398538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DID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910692" y="4197710"/>
            <a:ext cx="18000000" cy="9000000"/>
          </a:xfrm>
          <a:prstGeom prst="rect">
            <a:avLst/>
          </a:prstGeom>
          <a:solidFill>
            <a:schemeClr val="tx1"/>
          </a:solidFill>
          <a:ln w="304800" cmpd="dbl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99" y="4911972"/>
            <a:ext cx="2273402" cy="22972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33" y="5248841"/>
            <a:ext cx="9737960" cy="77789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82572" y="6060613"/>
            <a:ext cx="61638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Halloween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Game</a:t>
            </a:r>
          </a:p>
          <a:p>
            <a:pPr algn="ctr"/>
            <a:r>
              <a:rPr lang="en-SG" sz="6000" smtClean="0">
                <a:solidFill>
                  <a:srgbClr val="FF0000"/>
                </a:solidFill>
                <a:latin typeface="Charlemagne Std" panose="04020705060702020204" pitchFamily="82" charset="0"/>
              </a:rPr>
              <a:t>Cube </a:t>
            </a:r>
          </a:p>
          <a:p>
            <a:pPr algn="ctr"/>
            <a:r>
              <a:rPr lang="en-SG" sz="2400" smtClean="0">
                <a:solidFill>
                  <a:schemeClr val="bg1"/>
                </a:solidFill>
                <a:latin typeface="Charlemagne Std" panose="04020705060702020204" pitchFamily="82" charset="0"/>
              </a:rPr>
              <a:t>(CHINESE LANGUAGE)</a:t>
            </a:r>
            <a:endParaRPr lang="en-SG" sz="2400">
              <a:solidFill>
                <a:schemeClr val="bg1"/>
              </a:solidFill>
              <a:latin typeface="Charlemagne Std" panose="04020705060702020204" pitchFamily="82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04220" y="5204928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7809494" y="7243296"/>
            <a:ext cx="2865643" cy="53553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In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this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Halloween,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where ghostly singles unite to solve enigmatic cubes and find spectral connections. With our Game Masters as your love orchestrators, will leave you with unforgettable </a:t>
            </a:r>
            <a:r>
              <a:rPr lang="en-US" altLang="zh-CN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memories.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想要来一场不一样的万圣之旅吗？透过游戏大师的“穿针引线”，认识志同道合的朋友，一起寻幽探秘，解开重重谜底。在魔幻的游戏世界里，一同留下难忘的回忆。也许您正等待的那一个特别的他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她会在这一刻相遇？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84633" y="9926385"/>
            <a:ext cx="218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Ages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Female: 23 -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30</a:t>
            </a:r>
            <a:endParaRPr lang="en-SG" sz="2400" b="1" smtClean="0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Male: 25 - 32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291203" y="9926385"/>
            <a:ext cx="1823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Where</a:t>
            </a:r>
            <a:r>
              <a:rPr lang="en-SG" sz="2400" b="1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: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Yorimichi Yakitori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Izayaka</a:t>
            </a:r>
          </a:p>
          <a:p>
            <a:r>
              <a:rPr lang="en-SG" sz="2400">
                <a:solidFill>
                  <a:schemeClr val="bg1"/>
                </a:solidFill>
                <a:latin typeface="Arial Narrow" panose="020B0606020202030204" pitchFamily="34" charset="0"/>
              </a:rPr>
              <a:t>@ Beach </a:t>
            </a:r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</a:rPr>
              <a:t>Rd</a:t>
            </a:r>
          </a:p>
          <a:p>
            <a:endParaRPr lang="en-SG" sz="2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84633" y="11170112"/>
            <a:ext cx="257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smtClean="0">
                <a:solidFill>
                  <a:srgbClr val="FF0000"/>
                </a:solidFill>
                <a:latin typeface="Arial Narrow" panose="020B0606020202030204" pitchFamily="34" charset="0"/>
                <a:ea typeface="Söhne"/>
              </a:rPr>
              <a:t>When</a:t>
            </a:r>
            <a:endParaRPr lang="en-SG" sz="2400" b="1">
              <a:solidFill>
                <a:srgbClr val="FF0000"/>
              </a:solidFill>
              <a:latin typeface="Arial Narrow" panose="020B0606020202030204" pitchFamily="34" charset="0"/>
              <a:ea typeface="Söhne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 Narrow" panose="020B0606020202030204" pitchFamily="34" charset="0"/>
                <a:ea typeface="Söhne"/>
              </a:rPr>
              <a:t>Coming This Oct</a:t>
            </a:r>
            <a:endParaRPr lang="en-SG" sz="240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  <a:p>
            <a:endParaRPr lang="en-SG" sz="2400" smtClean="0">
              <a:solidFill>
                <a:schemeClr val="bg1"/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303072" y="5339414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rgbClr val="FF0000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rgbClr val="FF0000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8381770" y="5219578"/>
            <a:ext cx="1440000" cy="1440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77066" y="9360847"/>
            <a:ext cx="4969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Note:</a:t>
            </a:r>
          </a:p>
          <a:p>
            <a:r>
              <a:rPr lang="en-SG" sz="1600" smtClean="0">
                <a:solidFill>
                  <a:schemeClr val="bg1"/>
                </a:solidFill>
                <a:latin typeface="Arial" panose="020B0604020202020204" pitchFamily="34" charset="0"/>
                <a:ea typeface="Söhne"/>
              </a:rPr>
              <a:t>Game will be conducted in simple spoken mandarin</a:t>
            </a:r>
            <a:endParaRPr lang="en-SG" sz="1600">
              <a:solidFill>
                <a:schemeClr val="bg1"/>
              </a:solidFill>
              <a:latin typeface="Arial" panose="020B0604020202020204" pitchFamily="34" charset="0"/>
              <a:ea typeface="Söhn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6110829" y="2415601"/>
            <a:ext cx="12647465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smtClean="0"/>
              <a:t>Event Brite (GAME)</a:t>
            </a:r>
            <a:endParaRPr lang="en-SG" sz="2400" smtClean="0"/>
          </a:p>
          <a:p>
            <a:endParaRPr lang="en-US" sz="2400" smtClean="0"/>
          </a:p>
          <a:p>
            <a:r>
              <a:rPr lang="en-US" sz="2400" smtClean="0"/>
              <a:t>Event Title: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Singles Halloween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smtClean="0"/>
          </a:p>
          <a:p>
            <a:r>
              <a:rPr lang="en-US" sz="2400" smtClean="0"/>
              <a:t>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Singles Halloween game that align with your unique traits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smtClean="0"/>
              <a:t>Event:</a:t>
            </a:r>
          </a:p>
          <a:p>
            <a:r>
              <a:rPr lang="en-US" sz="2400"/>
              <a:t>In this Halloween, where ghostly singles unite to solve enigmatic cubes and find spectral connections. With our Game Masters as your love orchestrators, will leave you with unforgettable memories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Games and F&amp;B</a:t>
            </a:r>
            <a:r>
              <a:rPr lang="en-US" sz="2400" smtClean="0"/>
              <a:t>. (Game is conducted in simple spoken mandarin)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We </a:t>
            </a:r>
            <a:r>
              <a:rPr lang="en-US" sz="2400"/>
              <a:t>anticipate an attendance of 8 participants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Rotation </a:t>
            </a:r>
            <a:r>
              <a:rPr lang="en-US" sz="2400"/>
              <a:t>occur approximately every 10-12 minutes</a:t>
            </a:r>
            <a:r>
              <a:rPr lang="en-US" sz="240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 </a:t>
            </a:r>
            <a:r>
              <a:rPr lang="en-US" sz="2400"/>
              <a:t>event will only </a:t>
            </a:r>
            <a:r>
              <a:rPr lang="en-US" sz="2400" b="1"/>
              <a:t>proceed</a:t>
            </a:r>
            <a:r>
              <a:rPr lang="en-US" sz="2400"/>
              <a:t> when the gender ratio are relatively balanced. </a:t>
            </a:r>
            <a:endParaRPr lang="en-US" sz="240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There </a:t>
            </a:r>
            <a:r>
              <a:rPr lang="en-US" sz="2400"/>
              <a:t>is a minimum spending requirement of </a:t>
            </a:r>
            <a:r>
              <a:rPr lang="en-US" sz="2400" b="1"/>
              <a:t>$</a:t>
            </a:r>
            <a:r>
              <a:rPr lang="en-US" sz="2400" b="1" smtClean="0"/>
              <a:t>15 </a:t>
            </a:r>
            <a:r>
              <a:rPr lang="en-SG" sz="2400"/>
              <a:t>from the restaurant.</a:t>
            </a:r>
            <a:r>
              <a:rPr lang="en-US" sz="2400" b="1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Requirements</a:t>
            </a:r>
            <a:r>
              <a:rPr lang="en-US" sz="240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ladies age </a:t>
            </a:r>
            <a:r>
              <a:rPr lang="en-US" sz="2400" smtClean="0"/>
              <a:t>23 </a:t>
            </a:r>
            <a:r>
              <a:rPr lang="en-US" sz="2400"/>
              <a:t>- </a:t>
            </a:r>
            <a:r>
              <a:rPr lang="en-US" sz="2400" smtClean="0"/>
              <a:t>30.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For </a:t>
            </a:r>
            <a:r>
              <a:rPr lang="en-US" sz="2400" smtClean="0"/>
              <a:t>gentlemen </a:t>
            </a:r>
            <a:r>
              <a:rPr lang="en-US" sz="2400"/>
              <a:t>age </a:t>
            </a:r>
            <a:r>
              <a:rPr lang="en-US" sz="2400" smtClean="0"/>
              <a:t>25 </a:t>
            </a:r>
            <a:r>
              <a:rPr lang="en-US" sz="2400"/>
              <a:t>- </a:t>
            </a:r>
            <a:r>
              <a:rPr lang="en-US" sz="2400" smtClean="0"/>
              <a:t>32.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shall be of unmarried marital </a:t>
            </a:r>
            <a:r>
              <a:rPr lang="en-US" sz="2400" smtClean="0"/>
              <a:t>status.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/>
              <a:t>Participants </a:t>
            </a:r>
            <a:r>
              <a:rPr lang="en-US" sz="2400"/>
              <a:t>are to present proof of </a:t>
            </a:r>
            <a:r>
              <a:rPr lang="en-US" sz="2400" smtClean="0"/>
              <a:t>the abovementioned requirements </a:t>
            </a:r>
            <a:r>
              <a:rPr lang="en-US" sz="2400"/>
              <a:t>(eg, </a:t>
            </a:r>
            <a:r>
              <a:rPr lang="en-US" sz="2400" smtClean="0"/>
              <a:t>Singpass). </a:t>
            </a:r>
            <a:endParaRPr lang="en-US" sz="2400"/>
          </a:p>
          <a:p>
            <a:endParaRPr lang="en-US" sz="2400" smtClean="0"/>
          </a:p>
          <a:p>
            <a:r>
              <a:rPr lang="en-US" sz="2400"/>
              <a:t>Additional Information:</a:t>
            </a:r>
          </a:p>
          <a:p>
            <a:endParaRPr lang="en-US" sz="2400" smtClean="0"/>
          </a:p>
          <a:p>
            <a:r>
              <a:rPr lang="en-US" sz="2400"/>
              <a:t>food and beverages are not included in the event and will be paid for separately by participants. </a:t>
            </a:r>
            <a:r>
              <a:rPr lang="en-US" sz="2400" b="1"/>
              <a:t>There is a minimum spending requirement of </a:t>
            </a:r>
            <a:r>
              <a:rPr lang="en-US" sz="2400" b="1" smtClean="0"/>
              <a:t>$15.</a:t>
            </a:r>
            <a:endParaRPr lang="en-US" sz="2400" b="1"/>
          </a:p>
          <a:p>
            <a:endParaRPr lang="en-US" sz="2400" smtClean="0"/>
          </a:p>
          <a:p>
            <a:r>
              <a:rPr lang="en-US" sz="2400" smtClean="0"/>
              <a:t>Contact </a:t>
            </a:r>
            <a:r>
              <a:rPr lang="en-US" sz="2400"/>
              <a:t>us: i﻿</a:t>
            </a:r>
            <a:r>
              <a:rPr lang="en-US" sz="2400" smtClean="0"/>
              <a:t>nnersoulverse@gmail.com  |  Visit </a:t>
            </a:r>
            <a:r>
              <a:rPr lang="en-US" sz="2400"/>
              <a:t>us:</a:t>
            </a:r>
            <a:r>
              <a:rPr lang="en-US" sz="2400">
                <a:hlinkClick r:id="rId4"/>
              </a:rPr>
              <a:t> www.innersoulverse.com</a:t>
            </a:r>
            <a:endParaRPr lang="en-US" sz="2400"/>
          </a:p>
          <a:p>
            <a:endParaRPr lang="en-SG" sz="2400"/>
          </a:p>
          <a:p>
            <a:r>
              <a:rPr lang="en-SG" sz="2400" smtClean="0"/>
              <a:t>Cancellation and refund:</a:t>
            </a:r>
          </a:p>
          <a:p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745370" y="-325210"/>
            <a:ext cx="67313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GAME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3652" r="6515" b="2712"/>
          <a:stretch/>
        </p:blipFill>
        <p:spPr>
          <a:xfrm rot="5400000">
            <a:off x="8071981" y="-857518"/>
            <a:ext cx="9000000" cy="18000000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20332">
                <a:schemeClr val="tx1">
                  <a:lumMod val="85000"/>
                  <a:lumOff val="15000"/>
                </a:schemeClr>
              </a:gs>
              <a:gs pos="84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10800000" scaled="0"/>
          </a:gradFill>
        </p:spPr>
      </p:pic>
      <p:sp>
        <p:nvSpPr>
          <p:cNvPr id="38" name="TextBox 37"/>
          <p:cNvSpPr txBox="1"/>
          <p:nvPr/>
        </p:nvSpPr>
        <p:spPr>
          <a:xfrm>
            <a:off x="13003465" y="9166693"/>
            <a:ext cx="2831213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00B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Ages: </a:t>
            </a:r>
            <a:endParaRPr lang="en-SG" sz="2400">
              <a:solidFill>
                <a:srgbClr val="00B05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Ladies: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Gentlemen: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30-48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782128" y="9166693"/>
            <a:ext cx="2686161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5B9BD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When: </a:t>
            </a:r>
            <a:endParaRPr lang="en-SG" sz="2400">
              <a:solidFill>
                <a:srgbClr val="5B9BD5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Comng This Oct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450833" y="9166693"/>
            <a:ext cx="2049983" cy="193899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SG" sz="2400" smtClean="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Where</a:t>
            </a:r>
            <a:r>
              <a:rPr lang="en-SG" sz="2400">
                <a:solidFill>
                  <a:srgbClr val="FF505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Yorimichi Yakitori </a:t>
            </a:r>
            <a:r>
              <a:rPr lang="en-SG" sz="2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Izakaya</a:t>
            </a:r>
            <a:endParaRPr lang="en-SG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@Beach Rd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219238" y="6422040"/>
            <a:ext cx="3713063" cy="3656117"/>
            <a:chOff x="-13649705" y="15833856"/>
            <a:chExt cx="3392005" cy="33399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49705" y="15833856"/>
              <a:ext cx="3392005" cy="333998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-13638836" y="15845342"/>
              <a:ext cx="3381136" cy="3303083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2591" y="4004071"/>
            <a:ext cx="4377206" cy="4246028"/>
            <a:chOff x="6267839" y="6399747"/>
            <a:chExt cx="5028117" cy="48774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7839" y="6399747"/>
              <a:ext cx="5023872" cy="4877433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364304" y="6399747"/>
              <a:ext cx="4931652" cy="4877433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 w="508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571981" y="4717421"/>
            <a:ext cx="519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vinum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 </a:t>
            </a:r>
            <a:r>
              <a:rPr lang="en-SG" sz="6000">
                <a:solidFill>
                  <a:srgbClr val="FF5050"/>
                </a:solidFill>
                <a:latin typeface="Bauhaus 93" panose="04030905020B02020C02" pitchFamily="82" charset="0"/>
              </a:rPr>
              <a:t>Carpe</a:t>
            </a:r>
            <a:r>
              <a:rPr lang="en-SG" sz="6000" smtClean="0">
                <a:solidFill>
                  <a:srgbClr val="00B050"/>
                </a:solidFill>
                <a:latin typeface="Bauhaus 93" panose="04030905020B02020C02" pitchFamily="82" charset="0"/>
              </a:rPr>
              <a:t> </a:t>
            </a:r>
            <a:r>
              <a:rPr lang="en-SG" sz="6000" smtClean="0">
                <a:solidFill>
                  <a:srgbClr val="5D7AAF"/>
                </a:solidFill>
                <a:latin typeface="Bauhaus 93" panose="04030905020B02020C02" pitchFamily="82" charset="0"/>
              </a:rPr>
              <a:t>diem</a:t>
            </a:r>
            <a:endParaRPr lang="en-SG" sz="6000">
              <a:solidFill>
                <a:srgbClr val="00B050"/>
              </a:solidFill>
              <a:latin typeface="Bauhaus 93" panose="04030905020B02020C02" pitchFamily="8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51086" y="4893234"/>
            <a:ext cx="271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INNER SOUL VERSE </a:t>
            </a:r>
            <a:endParaRPr lang="en-SG" smtClean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  <a:p>
            <a:pPr algn="ctr"/>
            <a:r>
              <a:rPr lang="en-SG" smtClean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  <a:ea typeface="Söhne"/>
              </a:rPr>
              <a:t>PRESENTS</a:t>
            </a:r>
            <a:endParaRPr lang="en-SG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  <a:ea typeface="Söhne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085551" y="17985327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includes </a:t>
            </a:r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facilitation only.</a:t>
            </a:r>
          </a:p>
          <a:p>
            <a:r>
              <a:rPr lang="en-SG" sz="120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event details for minimum spending</a:t>
            </a:r>
            <a:endParaRPr lang="en-SG" sz="12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83526" y="8142482"/>
            <a:ext cx="3765287" cy="3661293"/>
            <a:chOff x="3332952" y="11934336"/>
            <a:chExt cx="4378782" cy="42578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52" y="11934336"/>
              <a:ext cx="4378782" cy="425784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3332952" y="11934336"/>
              <a:ext cx="4378781" cy="425784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12967333" y="6752927"/>
            <a:ext cx="5471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Seize the </a:t>
            </a:r>
            <a:r>
              <a:rPr lang="en-US" sz="2400" smtClean="0">
                <a:solidFill>
                  <a:srgbClr val="E2B271"/>
                </a:solidFill>
              </a:rPr>
              <a:t>Wine (Sake), </a:t>
            </a:r>
            <a:r>
              <a:rPr lang="en-US" sz="2400">
                <a:solidFill>
                  <a:srgbClr val="E2B271"/>
                </a:solidFill>
              </a:rPr>
              <a:t>Seize the Day!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E2B271"/>
                </a:solidFill>
              </a:rPr>
              <a:t>With hearts aglow and spirits free,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In </a:t>
            </a:r>
            <a:r>
              <a:rPr lang="en-US" sz="2400">
                <a:solidFill>
                  <a:srgbClr val="E2B271"/>
                </a:solidFill>
              </a:rPr>
              <a:t>this event, our souls shall be,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A </a:t>
            </a:r>
            <a:r>
              <a:rPr lang="en-US" sz="2400">
                <a:solidFill>
                  <a:srgbClr val="E2B271"/>
                </a:solidFill>
              </a:rPr>
              <a:t>celebration of the single heart, </a:t>
            </a:r>
            <a:endParaRPr lang="en-US" sz="2400" smtClean="0">
              <a:solidFill>
                <a:srgbClr val="E2B271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E2B271"/>
                </a:solidFill>
              </a:rPr>
              <a:t>Where </a:t>
            </a:r>
            <a:r>
              <a:rPr lang="en-US" sz="2400">
                <a:solidFill>
                  <a:srgbClr val="E2B271"/>
                </a:solidFill>
              </a:rPr>
              <a:t>meaningful connections start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123617" y="4572931"/>
            <a:ext cx="1597396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THIS</a:t>
            </a:r>
          </a:p>
          <a:p>
            <a:pPr algn="ctr"/>
            <a:r>
              <a:rPr lang="en-SG" sz="3600" smtClean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OCT</a:t>
            </a:r>
            <a:endParaRPr lang="en-SG" sz="3600">
              <a:solidFill>
                <a:schemeClr val="bg1"/>
              </a:solidFill>
              <a:latin typeface="Bauhaus 93" panose="04030905020B02020C02" pitchFamily="82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9202315" y="4453095"/>
            <a:ext cx="1440000" cy="14400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964364" y="5729163"/>
            <a:ext cx="3195383" cy="3165460"/>
            <a:chOff x="11300553" y="14159779"/>
            <a:chExt cx="5451679" cy="5400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0553" y="14159779"/>
              <a:ext cx="5451678" cy="540062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43" name="Rectangle 42"/>
            <p:cNvSpPr/>
            <p:nvPr/>
          </p:nvSpPr>
          <p:spPr>
            <a:xfrm>
              <a:off x="11300553" y="14159779"/>
              <a:ext cx="5451679" cy="5400627"/>
            </a:xfrm>
            <a:prstGeom prst="rect">
              <a:avLst/>
            </a:prstGeom>
            <a:solidFill>
              <a:srgbClr val="00B050">
                <a:alpha val="40000"/>
              </a:srgbClr>
            </a:solidFill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5370" y="-325210"/>
            <a:ext cx="455124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0" smtClean="0">
                <a:solidFill>
                  <a:srgbClr val="FF0000"/>
                </a:solidFill>
              </a:rPr>
              <a:t>PUB</a:t>
            </a:r>
            <a:endParaRPr lang="en-SG" sz="20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6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15289</TotalTime>
  <Words>2200</Words>
  <Application>Microsoft Office PowerPoint</Application>
  <PresentationFormat>Custom</PresentationFormat>
  <Paragraphs>610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Adobe Gothic Std B</vt:lpstr>
      <vt:lpstr>Adobe Myungjo Std M</vt:lpstr>
      <vt:lpstr>等线</vt:lpstr>
      <vt:lpstr>shijuef.com(gongfanmianfeiti)</vt:lpstr>
      <vt:lpstr>Söhne</vt:lpstr>
      <vt:lpstr>Arial</vt:lpstr>
      <vt:lpstr>Arial Black</vt:lpstr>
      <vt:lpstr>Arial Narrow</vt:lpstr>
      <vt:lpstr>Bahnschrift Light Condensed</vt:lpstr>
      <vt:lpstr>Bauhaus 93</vt:lpstr>
      <vt:lpstr>Calibri</vt:lpstr>
      <vt:lpstr>Calibri Light</vt:lpstr>
      <vt:lpstr>Charlemagne Std</vt:lpstr>
      <vt:lpstr>Permanent Marker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1712</cp:revision>
  <cp:lastPrinted>2023-08-13T03:13:25Z</cp:lastPrinted>
  <dcterms:created xsi:type="dcterms:W3CDTF">2023-05-08T13:35:56Z</dcterms:created>
  <dcterms:modified xsi:type="dcterms:W3CDTF">2023-11-15T15:34:52Z</dcterms:modified>
</cp:coreProperties>
</file>